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39"/>
  </p:notesMasterIdLst>
  <p:sldIdLst>
    <p:sldId id="256" r:id="rId3"/>
    <p:sldId id="257" r:id="rId4"/>
    <p:sldId id="258" r:id="rId5"/>
    <p:sldId id="259" r:id="rId6"/>
    <p:sldId id="325" r:id="rId7"/>
    <p:sldId id="260" r:id="rId8"/>
    <p:sldId id="313" r:id="rId9"/>
    <p:sldId id="261" r:id="rId10"/>
    <p:sldId id="312" r:id="rId11"/>
    <p:sldId id="263" r:id="rId12"/>
    <p:sldId id="314" r:id="rId13"/>
    <p:sldId id="315" r:id="rId14"/>
    <p:sldId id="268" r:id="rId15"/>
    <p:sldId id="269" r:id="rId16"/>
    <p:sldId id="279" r:id="rId17"/>
    <p:sldId id="316" r:id="rId18"/>
    <p:sldId id="295" r:id="rId19"/>
    <p:sldId id="317" r:id="rId20"/>
    <p:sldId id="318" r:id="rId21"/>
    <p:sldId id="319" r:id="rId22"/>
    <p:sldId id="297" r:id="rId23"/>
    <p:sldId id="320" r:id="rId24"/>
    <p:sldId id="321" r:id="rId25"/>
    <p:sldId id="311" r:id="rId26"/>
    <p:sldId id="322" r:id="rId27"/>
    <p:sldId id="323" r:id="rId28"/>
    <p:sldId id="339" r:id="rId29"/>
    <p:sldId id="333" r:id="rId30"/>
    <p:sldId id="334" r:id="rId31"/>
    <p:sldId id="335" r:id="rId32"/>
    <p:sldId id="336" r:id="rId33"/>
    <p:sldId id="337" r:id="rId34"/>
    <p:sldId id="332" r:id="rId35"/>
    <p:sldId id="338" r:id="rId36"/>
    <p:sldId id="326" r:id="rId37"/>
    <p:sldId id="324" r:id="rId38"/>
  </p:sldIdLst>
  <p:sldSz cx="9144000" cy="5143500" type="screen16x9"/>
  <p:notesSz cx="6858000" cy="9144000"/>
  <p:embeddedFontLst>
    <p:embeddedFont>
      <p:font typeface="Akatab" panose="020B0604020202020204" charset="0"/>
      <p:regular r:id="rId40"/>
      <p:bold r:id="rId41"/>
    </p:embeddedFont>
    <p:embeddedFont>
      <p:font typeface="Bebas Neue" panose="020B0606020202050201" pitchFamily="34" charset="0"/>
      <p:regular r:id="rId42"/>
    </p:embeddedFont>
    <p:embeddedFont>
      <p:font typeface="Noto Serif Ethiopic" panose="020B0604020202020204" charset="0"/>
      <p:regular r:id="rId43"/>
      <p:bold r:id="rId44"/>
    </p:embeddedFont>
    <p:embeddedFont>
      <p:font typeface="Proxima Nova"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AF8B0A-6B37-4159-9A15-43ED92FC49EA}">
  <a:tblStyle styleId="{E7AF8B0A-6B37-4159-9A15-43ED92FC49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29" autoAdjust="0"/>
  </p:normalViewPr>
  <p:slideViewPr>
    <p:cSldViewPr snapToGrid="0">
      <p:cViewPr varScale="1">
        <p:scale>
          <a:sx n="121" d="100"/>
          <a:sy n="121" d="100"/>
        </p:scale>
        <p:origin x="34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a5b4480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a5b4480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5a78353f5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5a78353f5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5a78353f55_0_13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25a78353f55_0_13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5a78353f55_0_13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5a78353f55_0_13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7"/>
        <p:cNvGrpSpPr/>
        <p:nvPr/>
      </p:nvGrpSpPr>
      <p:grpSpPr>
        <a:xfrm>
          <a:off x="0" y="0"/>
          <a:ext cx="0" cy="0"/>
          <a:chOff x="0" y="0"/>
          <a:chExt cx="0" cy="0"/>
        </a:xfrm>
      </p:grpSpPr>
      <p:sp>
        <p:nvSpPr>
          <p:cNvPr id="12638" name="Google Shape;12638;g25a78353f55_0_27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9" name="Google Shape;12639;g25a78353f55_0_27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56f37da5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56f37da5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9dc3832d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9dc3832d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5a5b44800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5a5b44800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a5b44800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a5b44800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9dc3832d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59dc3832d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5a78353f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5a78353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5a78353f5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5a78353f5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5a78353f55_0_27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5a78353f55_0_27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251700" y="1050088"/>
            <a:ext cx="4890300" cy="1990200"/>
          </a:xfrm>
          <a:prstGeom prst="rect">
            <a:avLst/>
          </a:prstGeom>
        </p:spPr>
        <p:txBody>
          <a:bodyPr spcFirstLastPara="1" wrap="square" lIns="91425" tIns="91425" rIns="91425" bIns="91425" anchor="b" anchorCtr="0">
            <a:noAutofit/>
          </a:bodyPr>
          <a:lstStyle>
            <a:lvl1pPr lvl="0" algn="l" rtl="0">
              <a:lnSpc>
                <a:spcPct val="90000"/>
              </a:lnSpc>
              <a:spcBef>
                <a:spcPts val="0"/>
              </a:spcBef>
              <a:spcAft>
                <a:spcPts val="0"/>
              </a:spcAft>
              <a:buSzPts val="5200"/>
              <a:buNone/>
              <a:defRPr sz="4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51700" y="3040063"/>
            <a:ext cx="48903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88"/>
        <p:cNvGrpSpPr/>
        <p:nvPr/>
      </p:nvGrpSpPr>
      <p:grpSpPr>
        <a:xfrm>
          <a:off x="0" y="0"/>
          <a:ext cx="0" cy="0"/>
          <a:chOff x="0" y="0"/>
          <a:chExt cx="0" cy="0"/>
        </a:xfrm>
      </p:grpSpPr>
      <p:sp>
        <p:nvSpPr>
          <p:cNvPr id="289" name="Google Shape;289;p31"/>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31"/>
          <p:cNvSpPr txBox="1">
            <a:spLocks noGrp="1"/>
          </p:cNvSpPr>
          <p:nvPr>
            <p:ph type="subTitle" idx="1"/>
          </p:nvPr>
        </p:nvSpPr>
        <p:spPr>
          <a:xfrm>
            <a:off x="1438125" y="2291499"/>
            <a:ext cx="19008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2" name="Google Shape;292;p31"/>
          <p:cNvSpPr txBox="1">
            <a:spLocks noGrp="1"/>
          </p:cNvSpPr>
          <p:nvPr>
            <p:ph type="subTitle" idx="2"/>
          </p:nvPr>
        </p:nvSpPr>
        <p:spPr>
          <a:xfrm>
            <a:off x="3621606" y="2291499"/>
            <a:ext cx="19008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3" name="Google Shape;293;p31"/>
          <p:cNvSpPr txBox="1">
            <a:spLocks noGrp="1"/>
          </p:cNvSpPr>
          <p:nvPr>
            <p:ph type="subTitle" idx="3"/>
          </p:nvPr>
        </p:nvSpPr>
        <p:spPr>
          <a:xfrm>
            <a:off x="5805086" y="2291499"/>
            <a:ext cx="19008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4" name="Google Shape;294;p31"/>
          <p:cNvSpPr txBox="1">
            <a:spLocks noGrp="1"/>
          </p:cNvSpPr>
          <p:nvPr>
            <p:ph type="subTitle" idx="4"/>
          </p:nvPr>
        </p:nvSpPr>
        <p:spPr>
          <a:xfrm>
            <a:off x="1438125" y="3560575"/>
            <a:ext cx="19008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5" name="Google Shape;295;p31"/>
          <p:cNvSpPr txBox="1">
            <a:spLocks noGrp="1"/>
          </p:cNvSpPr>
          <p:nvPr>
            <p:ph type="subTitle" idx="5"/>
          </p:nvPr>
        </p:nvSpPr>
        <p:spPr>
          <a:xfrm>
            <a:off x="3621606" y="3560575"/>
            <a:ext cx="19008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6" name="Google Shape;296;p31"/>
          <p:cNvSpPr txBox="1">
            <a:spLocks noGrp="1"/>
          </p:cNvSpPr>
          <p:nvPr>
            <p:ph type="subTitle" idx="6"/>
          </p:nvPr>
        </p:nvSpPr>
        <p:spPr>
          <a:xfrm>
            <a:off x="5805086" y="3560575"/>
            <a:ext cx="19008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7" name="Google Shape;297;p31"/>
          <p:cNvSpPr txBox="1">
            <a:spLocks noGrp="1"/>
          </p:cNvSpPr>
          <p:nvPr>
            <p:ph type="subTitle" idx="7"/>
          </p:nvPr>
        </p:nvSpPr>
        <p:spPr>
          <a:xfrm>
            <a:off x="1434138" y="1806700"/>
            <a:ext cx="19008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98" name="Google Shape;298;p31"/>
          <p:cNvSpPr txBox="1">
            <a:spLocks noGrp="1"/>
          </p:cNvSpPr>
          <p:nvPr>
            <p:ph type="subTitle" idx="8"/>
          </p:nvPr>
        </p:nvSpPr>
        <p:spPr>
          <a:xfrm>
            <a:off x="3621606" y="1806700"/>
            <a:ext cx="190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99" name="Google Shape;299;p31"/>
          <p:cNvSpPr txBox="1">
            <a:spLocks noGrp="1"/>
          </p:cNvSpPr>
          <p:nvPr>
            <p:ph type="subTitle" idx="9"/>
          </p:nvPr>
        </p:nvSpPr>
        <p:spPr>
          <a:xfrm>
            <a:off x="5809073" y="1806700"/>
            <a:ext cx="19008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00" name="Google Shape;300;p31"/>
          <p:cNvSpPr txBox="1">
            <a:spLocks noGrp="1"/>
          </p:cNvSpPr>
          <p:nvPr>
            <p:ph type="subTitle" idx="13"/>
          </p:nvPr>
        </p:nvSpPr>
        <p:spPr>
          <a:xfrm>
            <a:off x="1434138" y="3075775"/>
            <a:ext cx="19008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01" name="Google Shape;301;p31"/>
          <p:cNvSpPr txBox="1">
            <a:spLocks noGrp="1"/>
          </p:cNvSpPr>
          <p:nvPr>
            <p:ph type="subTitle" idx="14"/>
          </p:nvPr>
        </p:nvSpPr>
        <p:spPr>
          <a:xfrm>
            <a:off x="3621606" y="3075775"/>
            <a:ext cx="190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02" name="Google Shape;302;p31"/>
          <p:cNvSpPr txBox="1">
            <a:spLocks noGrp="1"/>
          </p:cNvSpPr>
          <p:nvPr>
            <p:ph type="subTitle" idx="15"/>
          </p:nvPr>
        </p:nvSpPr>
        <p:spPr>
          <a:xfrm>
            <a:off x="5809073" y="3075775"/>
            <a:ext cx="19008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grpSp>
        <p:nvGrpSpPr>
          <p:cNvPr id="303" name="Google Shape;303;p31"/>
          <p:cNvGrpSpPr/>
          <p:nvPr/>
        </p:nvGrpSpPr>
        <p:grpSpPr>
          <a:xfrm>
            <a:off x="435875" y="97275"/>
            <a:ext cx="8272250" cy="4900925"/>
            <a:chOff x="435875" y="97275"/>
            <a:chExt cx="8272250" cy="4900925"/>
          </a:xfrm>
        </p:grpSpPr>
        <p:grpSp>
          <p:nvGrpSpPr>
            <p:cNvPr id="304" name="Google Shape;304;p31"/>
            <p:cNvGrpSpPr/>
            <p:nvPr/>
          </p:nvGrpSpPr>
          <p:grpSpPr>
            <a:xfrm flipH="1">
              <a:off x="435875" y="1292300"/>
              <a:ext cx="90900" cy="3705900"/>
              <a:chOff x="7952125" y="1292300"/>
              <a:chExt cx="90900" cy="3705900"/>
            </a:xfrm>
          </p:grpSpPr>
          <p:sp>
            <p:nvSpPr>
              <p:cNvPr id="305" name="Google Shape;305;p31"/>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31"/>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nvGrpSpPr>
            <p:cNvPr id="307" name="Google Shape;307;p31"/>
            <p:cNvGrpSpPr/>
            <p:nvPr/>
          </p:nvGrpSpPr>
          <p:grpSpPr>
            <a:xfrm rot="10800000">
              <a:off x="8617225" y="97275"/>
              <a:ext cx="90900" cy="3705900"/>
              <a:chOff x="7952125" y="1292300"/>
              <a:chExt cx="90900" cy="3705900"/>
            </a:xfrm>
          </p:grpSpPr>
          <p:sp>
            <p:nvSpPr>
              <p:cNvPr id="308" name="Google Shape;308;p31"/>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9" name="Google Shape;309;p31"/>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2"/>
        <p:cNvGrpSpPr/>
        <p:nvPr/>
      </p:nvGrpSpPr>
      <p:grpSpPr>
        <a:xfrm>
          <a:off x="0" y="0"/>
          <a:ext cx="0" cy="0"/>
          <a:chOff x="0" y="0"/>
          <a:chExt cx="0" cy="0"/>
        </a:xfrm>
      </p:grpSpPr>
      <p:sp>
        <p:nvSpPr>
          <p:cNvPr id="353" name="Google Shape;353;p35"/>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5"/>
          <p:cNvGrpSpPr/>
          <p:nvPr/>
        </p:nvGrpSpPr>
        <p:grpSpPr>
          <a:xfrm rot="5400000">
            <a:off x="-1374375" y="3095450"/>
            <a:ext cx="3697200" cy="90900"/>
            <a:chOff x="1239825" y="571500"/>
            <a:chExt cx="3697200" cy="90900"/>
          </a:xfrm>
        </p:grpSpPr>
        <p:cxnSp>
          <p:nvCxnSpPr>
            <p:cNvPr id="355" name="Google Shape;355;p35"/>
            <p:cNvCxnSpPr/>
            <p:nvPr/>
          </p:nvCxnSpPr>
          <p:spPr>
            <a:xfrm rot="10800000">
              <a:off x="3088425" y="-1277100"/>
              <a:ext cx="0" cy="369720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3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5"/>
          <p:cNvGrpSpPr/>
          <p:nvPr/>
        </p:nvGrpSpPr>
        <p:grpSpPr>
          <a:xfrm rot="-5400000">
            <a:off x="6802600" y="1948950"/>
            <a:ext cx="3697200" cy="90900"/>
            <a:chOff x="1239825" y="571500"/>
            <a:chExt cx="3697200" cy="90900"/>
          </a:xfrm>
        </p:grpSpPr>
        <p:cxnSp>
          <p:nvCxnSpPr>
            <p:cNvPr id="358" name="Google Shape;358;p35"/>
            <p:cNvCxnSpPr/>
            <p:nvPr/>
          </p:nvCxnSpPr>
          <p:spPr>
            <a:xfrm rot="10800000">
              <a:off x="3088425" y="-1277100"/>
              <a:ext cx="0" cy="3697200"/>
            </a:xfrm>
            <a:prstGeom prst="straightConnector1">
              <a:avLst/>
            </a:prstGeom>
            <a:noFill/>
            <a:ln w="9525" cap="flat" cmpd="sng">
              <a:solidFill>
                <a:schemeClr val="dk1"/>
              </a:solidFill>
              <a:prstDash val="solid"/>
              <a:round/>
              <a:headEnd type="none" w="med" len="med"/>
              <a:tailEnd type="none" w="med" len="med"/>
            </a:ln>
          </p:spPr>
        </p:cxnSp>
        <p:sp>
          <p:nvSpPr>
            <p:cNvPr id="359" name="Google Shape;359;p3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0"/>
        <p:cNvGrpSpPr/>
        <p:nvPr/>
      </p:nvGrpSpPr>
      <p:grpSpPr>
        <a:xfrm>
          <a:off x="0" y="0"/>
          <a:ext cx="0" cy="0"/>
          <a:chOff x="0" y="0"/>
          <a:chExt cx="0" cy="0"/>
        </a:xfrm>
      </p:grpSpPr>
      <p:sp>
        <p:nvSpPr>
          <p:cNvPr id="361" name="Google Shape;361;p36"/>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6"/>
          <p:cNvGrpSpPr/>
          <p:nvPr/>
        </p:nvGrpSpPr>
        <p:grpSpPr>
          <a:xfrm rot="10800000">
            <a:off x="165548" y="4741850"/>
            <a:ext cx="6506400" cy="90900"/>
            <a:chOff x="1239825" y="571500"/>
            <a:chExt cx="6506400" cy="90900"/>
          </a:xfrm>
        </p:grpSpPr>
        <p:cxnSp>
          <p:nvCxnSpPr>
            <p:cNvPr id="363" name="Google Shape;363;p36"/>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364" name="Google Shape;364;p36"/>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6"/>
          <p:cNvGrpSpPr/>
          <p:nvPr/>
        </p:nvGrpSpPr>
        <p:grpSpPr>
          <a:xfrm rot="10800000" flipH="1">
            <a:off x="2467871" y="298450"/>
            <a:ext cx="6506400" cy="90900"/>
            <a:chOff x="1239825" y="571500"/>
            <a:chExt cx="6506400" cy="90900"/>
          </a:xfrm>
        </p:grpSpPr>
        <p:cxnSp>
          <p:nvCxnSpPr>
            <p:cNvPr id="366" name="Google Shape;366;p36"/>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367" name="Google Shape;367;p36"/>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7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72"/>
        <p:cNvGrpSpPr/>
        <p:nvPr/>
      </p:nvGrpSpPr>
      <p:grpSpPr>
        <a:xfrm>
          <a:off x="0" y="0"/>
          <a:ext cx="0" cy="0"/>
          <a:chOff x="0" y="0"/>
          <a:chExt cx="0" cy="0"/>
        </a:xfrm>
      </p:grpSpPr>
      <p:sp>
        <p:nvSpPr>
          <p:cNvPr id="373" name="Google Shape;373;p3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393550" y="2502950"/>
            <a:ext cx="4360200" cy="1282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8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393550" y="1713902"/>
            <a:ext cx="12000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393550" y="3743512"/>
            <a:ext cx="4360200" cy="4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152475"/>
            <a:ext cx="7704000" cy="3468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grpSp>
        <p:nvGrpSpPr>
          <p:cNvPr id="21" name="Google Shape;21;p4"/>
          <p:cNvGrpSpPr/>
          <p:nvPr/>
        </p:nvGrpSpPr>
        <p:grpSpPr>
          <a:xfrm flipH="1">
            <a:off x="435875" y="1292300"/>
            <a:ext cx="90900" cy="3705900"/>
            <a:chOff x="7952125" y="1292300"/>
            <a:chExt cx="90900" cy="3705900"/>
          </a:xfrm>
        </p:grpSpPr>
        <p:sp>
          <p:nvSpPr>
            <p:cNvPr id="22" name="Google Shape;22;p4"/>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nvGrpSpPr>
          <p:cNvPr id="24" name="Google Shape;24;p4"/>
          <p:cNvGrpSpPr/>
          <p:nvPr/>
        </p:nvGrpSpPr>
        <p:grpSpPr>
          <a:xfrm rot="10800000">
            <a:off x="8617225" y="97275"/>
            <a:ext cx="90900" cy="3705900"/>
            <a:chOff x="7952125" y="1292300"/>
            <a:chExt cx="90900" cy="3705900"/>
          </a:xfrm>
        </p:grpSpPr>
        <p:sp>
          <p:nvSpPr>
            <p:cNvPr id="25" name="Google Shape;25;p4"/>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4"/>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title"/>
          </p:nvPr>
        </p:nvSpPr>
        <p:spPr>
          <a:xfrm>
            <a:off x="3102200" y="2281338"/>
            <a:ext cx="4661100" cy="981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9"/>
          <p:cNvSpPr txBox="1">
            <a:spLocks noGrp="1"/>
          </p:cNvSpPr>
          <p:nvPr>
            <p:ph type="subTitle" idx="1"/>
          </p:nvPr>
        </p:nvSpPr>
        <p:spPr>
          <a:xfrm>
            <a:off x="3102200" y="3262669"/>
            <a:ext cx="4661100" cy="61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lt1"/>
                </a:solidFill>
              </a:defRPr>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3"/>
        <p:cNvGrpSpPr/>
        <p:nvPr/>
      </p:nvGrpSpPr>
      <p:grpSpPr>
        <a:xfrm>
          <a:off x="0" y="0"/>
          <a:ext cx="0" cy="0"/>
          <a:chOff x="0" y="0"/>
          <a:chExt cx="0" cy="0"/>
        </a:xfrm>
      </p:grpSpPr>
      <p:sp>
        <p:nvSpPr>
          <p:cNvPr id="84" name="Google Shape;84;p13"/>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title" hasCustomPrompt="1"/>
          </p:nvPr>
        </p:nvSpPr>
        <p:spPr>
          <a:xfrm>
            <a:off x="1245650" y="1073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720000" y="2211355"/>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7" name="Google Shape;87;p13"/>
          <p:cNvSpPr txBox="1">
            <a:spLocks noGrp="1"/>
          </p:cNvSpPr>
          <p:nvPr>
            <p:ph type="title" idx="2" hasCustomPrompt="1"/>
          </p:nvPr>
        </p:nvSpPr>
        <p:spPr>
          <a:xfrm>
            <a:off x="3931900" y="1073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3"/>
          </p:nvPr>
        </p:nvSpPr>
        <p:spPr>
          <a:xfrm>
            <a:off x="3403800" y="2211355"/>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9" name="Google Shape;89;p13"/>
          <p:cNvSpPr txBox="1">
            <a:spLocks noGrp="1"/>
          </p:cNvSpPr>
          <p:nvPr>
            <p:ph type="title" idx="4" hasCustomPrompt="1"/>
          </p:nvPr>
        </p:nvSpPr>
        <p:spPr>
          <a:xfrm>
            <a:off x="6623050" y="1073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5"/>
          </p:nvPr>
        </p:nvSpPr>
        <p:spPr>
          <a:xfrm>
            <a:off x="6087600" y="2211355"/>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1" name="Google Shape;91;p13"/>
          <p:cNvSpPr txBox="1">
            <a:spLocks noGrp="1"/>
          </p:cNvSpPr>
          <p:nvPr>
            <p:ph type="title" idx="6" hasCustomPrompt="1"/>
          </p:nvPr>
        </p:nvSpPr>
        <p:spPr>
          <a:xfrm>
            <a:off x="2590000" y="282452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7"/>
          </p:nvPr>
        </p:nvSpPr>
        <p:spPr>
          <a:xfrm>
            <a:off x="2064350" y="3970706"/>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3" name="Google Shape;93;p13"/>
          <p:cNvSpPr txBox="1">
            <a:spLocks noGrp="1"/>
          </p:cNvSpPr>
          <p:nvPr>
            <p:ph type="title" idx="8" hasCustomPrompt="1"/>
          </p:nvPr>
        </p:nvSpPr>
        <p:spPr>
          <a:xfrm>
            <a:off x="5276250" y="282452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9"/>
          </p:nvPr>
        </p:nvSpPr>
        <p:spPr>
          <a:xfrm>
            <a:off x="4748150" y="3970706"/>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5" name="Google Shape;95;p13"/>
          <p:cNvSpPr txBox="1">
            <a:spLocks noGrp="1"/>
          </p:cNvSpPr>
          <p:nvPr>
            <p:ph type="title" idx="13"/>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13"/>
          <p:cNvSpPr txBox="1">
            <a:spLocks noGrp="1"/>
          </p:cNvSpPr>
          <p:nvPr>
            <p:ph type="subTitle" idx="14"/>
          </p:nvPr>
        </p:nvSpPr>
        <p:spPr>
          <a:xfrm>
            <a:off x="715100" y="1590600"/>
            <a:ext cx="2336400" cy="717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97" name="Google Shape;97;p13"/>
          <p:cNvSpPr txBox="1">
            <a:spLocks noGrp="1"/>
          </p:cNvSpPr>
          <p:nvPr>
            <p:ph type="subTitle" idx="15"/>
          </p:nvPr>
        </p:nvSpPr>
        <p:spPr>
          <a:xfrm>
            <a:off x="3403800" y="1590600"/>
            <a:ext cx="2336400" cy="717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98" name="Google Shape;98;p13"/>
          <p:cNvSpPr txBox="1">
            <a:spLocks noGrp="1"/>
          </p:cNvSpPr>
          <p:nvPr>
            <p:ph type="subTitle" idx="16"/>
          </p:nvPr>
        </p:nvSpPr>
        <p:spPr>
          <a:xfrm>
            <a:off x="6092500" y="1590600"/>
            <a:ext cx="2336400" cy="717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99" name="Google Shape;99;p13"/>
          <p:cNvSpPr txBox="1">
            <a:spLocks noGrp="1"/>
          </p:cNvSpPr>
          <p:nvPr>
            <p:ph type="subTitle" idx="17"/>
          </p:nvPr>
        </p:nvSpPr>
        <p:spPr>
          <a:xfrm>
            <a:off x="2059450" y="3350000"/>
            <a:ext cx="2336400" cy="717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00" name="Google Shape;100;p13"/>
          <p:cNvSpPr txBox="1">
            <a:spLocks noGrp="1"/>
          </p:cNvSpPr>
          <p:nvPr>
            <p:ph type="subTitle" idx="18"/>
          </p:nvPr>
        </p:nvSpPr>
        <p:spPr>
          <a:xfrm>
            <a:off x="4748150" y="3350000"/>
            <a:ext cx="2336400" cy="717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rtl="0">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grpSp>
        <p:nvGrpSpPr>
          <p:cNvPr id="101" name="Google Shape;101;p13"/>
          <p:cNvGrpSpPr/>
          <p:nvPr/>
        </p:nvGrpSpPr>
        <p:grpSpPr>
          <a:xfrm rot="10800000">
            <a:off x="165548" y="4741850"/>
            <a:ext cx="6506400" cy="90900"/>
            <a:chOff x="1239825" y="571500"/>
            <a:chExt cx="6506400" cy="90900"/>
          </a:xfrm>
        </p:grpSpPr>
        <p:cxnSp>
          <p:nvCxnSpPr>
            <p:cNvPr id="102" name="Google Shape;102;p13"/>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103" name="Google Shape;103;p13"/>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20"/>
        <p:cNvGrpSpPr/>
        <p:nvPr/>
      </p:nvGrpSpPr>
      <p:grpSpPr>
        <a:xfrm>
          <a:off x="0" y="0"/>
          <a:ext cx="0" cy="0"/>
          <a:chOff x="0" y="0"/>
          <a:chExt cx="0" cy="0"/>
        </a:xfrm>
      </p:grpSpPr>
      <p:sp>
        <p:nvSpPr>
          <p:cNvPr id="121" name="Google Shape;121;p16"/>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a:spLocks noGrp="1"/>
          </p:cNvSpPr>
          <p:nvPr>
            <p:ph type="title"/>
          </p:nvPr>
        </p:nvSpPr>
        <p:spPr>
          <a:xfrm>
            <a:off x="3854900" y="2450375"/>
            <a:ext cx="3733800" cy="140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6"/>
          <p:cNvSpPr txBox="1">
            <a:spLocks noGrp="1"/>
          </p:cNvSpPr>
          <p:nvPr>
            <p:ph type="title" idx="2" hasCustomPrompt="1"/>
          </p:nvPr>
        </p:nvSpPr>
        <p:spPr>
          <a:xfrm>
            <a:off x="5121800" y="1643052"/>
            <a:ext cx="12000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 name="Google Shape;124;p16"/>
          <p:cNvSpPr txBox="1">
            <a:spLocks noGrp="1"/>
          </p:cNvSpPr>
          <p:nvPr>
            <p:ph type="subTitle" idx="1"/>
          </p:nvPr>
        </p:nvSpPr>
        <p:spPr>
          <a:xfrm>
            <a:off x="3854900" y="3855551"/>
            <a:ext cx="3733800" cy="4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7"/>
        <p:cNvGrpSpPr/>
        <p:nvPr/>
      </p:nvGrpSpPr>
      <p:grpSpPr>
        <a:xfrm>
          <a:off x="0" y="0"/>
          <a:ext cx="0" cy="0"/>
          <a:chOff x="0" y="0"/>
          <a:chExt cx="0" cy="0"/>
        </a:xfrm>
      </p:grpSpPr>
      <p:sp>
        <p:nvSpPr>
          <p:cNvPr id="138" name="Google Shape;138;p19"/>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txBox="1">
            <a:spLocks noGrp="1"/>
          </p:cNvSpPr>
          <p:nvPr>
            <p:ph type="subTitle" idx="1"/>
          </p:nvPr>
        </p:nvSpPr>
        <p:spPr>
          <a:xfrm>
            <a:off x="1068813" y="2004274"/>
            <a:ext cx="3615600" cy="16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140" name="Google Shape;14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1" name="Google Shape;141;p19"/>
          <p:cNvGrpSpPr/>
          <p:nvPr/>
        </p:nvGrpSpPr>
        <p:grpSpPr>
          <a:xfrm rot="10800000">
            <a:off x="165548" y="4741850"/>
            <a:ext cx="6506400" cy="90900"/>
            <a:chOff x="1239825" y="571500"/>
            <a:chExt cx="6506400" cy="90900"/>
          </a:xfrm>
        </p:grpSpPr>
        <p:cxnSp>
          <p:nvCxnSpPr>
            <p:cNvPr id="142" name="Google Shape;142;p19"/>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143" name="Google Shape;143;p19"/>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9"/>
          <p:cNvGrpSpPr/>
          <p:nvPr/>
        </p:nvGrpSpPr>
        <p:grpSpPr>
          <a:xfrm rot="10800000" flipH="1">
            <a:off x="402371" y="298450"/>
            <a:ext cx="8394600" cy="90900"/>
            <a:chOff x="1239825" y="571500"/>
            <a:chExt cx="8394600" cy="90900"/>
          </a:xfrm>
        </p:grpSpPr>
        <p:cxnSp>
          <p:nvCxnSpPr>
            <p:cNvPr id="145" name="Google Shape;145;p19"/>
            <p:cNvCxnSpPr/>
            <p:nvPr/>
          </p:nvCxnSpPr>
          <p:spPr>
            <a:xfrm>
              <a:off x="1239825" y="571500"/>
              <a:ext cx="8394600" cy="0"/>
            </a:xfrm>
            <a:prstGeom prst="straightConnector1">
              <a:avLst/>
            </a:prstGeom>
            <a:noFill/>
            <a:ln w="9525" cap="flat" cmpd="sng">
              <a:solidFill>
                <a:schemeClr val="dk1"/>
              </a:solidFill>
              <a:prstDash val="solid"/>
              <a:round/>
              <a:headEnd type="none" w="med" len="med"/>
              <a:tailEnd type="none" w="med" len="med"/>
            </a:ln>
          </p:spPr>
        </p:cxnSp>
        <p:sp>
          <p:nvSpPr>
            <p:cNvPr id="146" name="Google Shape;146;p19"/>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9"/>
          <p:cNvSpPr>
            <a:spLocks noGrp="1"/>
          </p:cNvSpPr>
          <p:nvPr>
            <p:ph type="pic" idx="2"/>
          </p:nvPr>
        </p:nvSpPr>
        <p:spPr>
          <a:xfrm>
            <a:off x="4789588" y="1603025"/>
            <a:ext cx="3285600" cy="2476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56"/>
        <p:cNvGrpSpPr/>
        <p:nvPr/>
      </p:nvGrpSpPr>
      <p:grpSpPr>
        <a:xfrm>
          <a:off x="0" y="0"/>
          <a:ext cx="0" cy="0"/>
          <a:chOff x="0" y="0"/>
          <a:chExt cx="0" cy="0"/>
        </a:xfrm>
      </p:grpSpPr>
      <p:sp>
        <p:nvSpPr>
          <p:cNvPr id="157" name="Google Shape;157;p21"/>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txBox="1">
            <a:spLocks noGrp="1"/>
          </p:cNvSpPr>
          <p:nvPr>
            <p:ph type="subTitle" idx="1"/>
          </p:nvPr>
        </p:nvSpPr>
        <p:spPr>
          <a:xfrm>
            <a:off x="2020350" y="4035800"/>
            <a:ext cx="5103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159" name="Google Shape;159;p21"/>
          <p:cNvSpPr txBox="1">
            <a:spLocks noGrp="1"/>
          </p:cNvSpPr>
          <p:nvPr>
            <p:ph type="title"/>
          </p:nvPr>
        </p:nvSpPr>
        <p:spPr>
          <a:xfrm>
            <a:off x="2020350" y="445025"/>
            <a:ext cx="5103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0" name="Google Shape;160;p21"/>
          <p:cNvGrpSpPr/>
          <p:nvPr/>
        </p:nvGrpSpPr>
        <p:grpSpPr>
          <a:xfrm rot="10800000" flipH="1">
            <a:off x="2467871" y="4741850"/>
            <a:ext cx="6506400" cy="90900"/>
            <a:chOff x="1239825" y="571500"/>
            <a:chExt cx="6506400" cy="90900"/>
          </a:xfrm>
        </p:grpSpPr>
        <p:cxnSp>
          <p:nvCxnSpPr>
            <p:cNvPr id="161" name="Google Shape;161;p21"/>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162" name="Google Shape;162;p2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21"/>
          <p:cNvGrpSpPr/>
          <p:nvPr/>
        </p:nvGrpSpPr>
        <p:grpSpPr>
          <a:xfrm rot="10800000">
            <a:off x="165548" y="298450"/>
            <a:ext cx="6506400" cy="90900"/>
            <a:chOff x="1239825" y="571500"/>
            <a:chExt cx="6506400" cy="90900"/>
          </a:xfrm>
        </p:grpSpPr>
        <p:cxnSp>
          <p:nvCxnSpPr>
            <p:cNvPr id="164" name="Google Shape;164;p21"/>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2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katab"/>
              <a:buChar char="●"/>
              <a:defRPr sz="1200">
                <a:solidFill>
                  <a:schemeClr val="dk1"/>
                </a:solidFill>
                <a:latin typeface="Akatab"/>
                <a:ea typeface="Akatab"/>
                <a:cs typeface="Akatab"/>
                <a:sym typeface="Akatab"/>
              </a:defRPr>
            </a:lvl1pPr>
            <a:lvl2pPr marL="914400" lvl="1"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2pPr>
            <a:lvl3pPr marL="1371600" lvl="2"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3pPr>
            <a:lvl4pPr marL="1828800" lvl="3"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4pPr>
            <a:lvl5pPr marL="2286000" lvl="4"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5pPr>
            <a:lvl6pPr marL="2743200" lvl="5"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6pPr>
            <a:lvl7pPr marL="3200400" lvl="6"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7pPr>
            <a:lvl8pPr marL="3657600" lvl="7"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8pPr>
            <a:lvl9pPr marL="4114800" lvl="8" indent="-304800" rtl="0">
              <a:lnSpc>
                <a:spcPct val="100000"/>
              </a:lnSpc>
              <a:spcBef>
                <a:spcPts val="1600"/>
              </a:spcBef>
              <a:spcAft>
                <a:spcPts val="1600"/>
              </a:spcAft>
              <a:buClr>
                <a:schemeClr val="dk1"/>
              </a:buClr>
              <a:buSzPts val="1200"/>
              <a:buFont typeface="Akatab"/>
              <a:buChar char="■"/>
              <a:defRPr sz="1200">
                <a:solidFill>
                  <a:schemeClr val="dk1"/>
                </a:solidFill>
                <a:latin typeface="Akatab"/>
                <a:ea typeface="Akatab"/>
                <a:cs typeface="Akatab"/>
                <a:sym typeface="Akat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2" r:id="rId7"/>
    <p:sldLayoutId id="2147483665" r:id="rId8"/>
    <p:sldLayoutId id="2147483667" r:id="rId9"/>
    <p:sldLayoutId id="2147483677"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8"/>
        <p:cNvGrpSpPr/>
        <p:nvPr/>
      </p:nvGrpSpPr>
      <p:grpSpPr>
        <a:xfrm>
          <a:off x="0" y="0"/>
          <a:ext cx="0" cy="0"/>
          <a:chOff x="0" y="0"/>
          <a:chExt cx="0" cy="0"/>
        </a:xfrm>
      </p:grpSpPr>
      <p:sp>
        <p:nvSpPr>
          <p:cNvPr id="369" name="Google Shape;369;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70" name="Google Shape;370;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0"/>
          <p:cNvSpPr txBox="1">
            <a:spLocks noGrp="1"/>
          </p:cNvSpPr>
          <p:nvPr>
            <p:ph type="ctrTitle"/>
          </p:nvPr>
        </p:nvSpPr>
        <p:spPr>
          <a:xfrm>
            <a:off x="597150" y="569850"/>
            <a:ext cx="8014200" cy="11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b="1" u="sng">
                <a:solidFill>
                  <a:srgbClr val="FF0000"/>
                </a:solidFill>
              </a:rPr>
              <a:t>CASE STUDY-TELECOMMUNICATION INDUSTRY</a:t>
            </a:r>
            <a:endParaRPr sz="3300" b="1" u="sng">
              <a:solidFill>
                <a:srgbClr val="FF0000"/>
              </a:solidFill>
            </a:endParaRPr>
          </a:p>
        </p:txBody>
      </p:sp>
      <p:sp>
        <p:nvSpPr>
          <p:cNvPr id="379" name="Google Shape;379;p40"/>
          <p:cNvSpPr txBox="1">
            <a:spLocks noGrp="1"/>
          </p:cNvSpPr>
          <p:nvPr>
            <p:ph type="subTitle" idx="1"/>
          </p:nvPr>
        </p:nvSpPr>
        <p:spPr>
          <a:xfrm>
            <a:off x="411300" y="2862300"/>
            <a:ext cx="8385900" cy="5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i="1">
                <a:solidFill>
                  <a:srgbClr val="0C343D"/>
                </a:solidFill>
                <a:highlight>
                  <a:schemeClr val="lt1"/>
                </a:highlight>
              </a:rPr>
              <a:t>T</a:t>
            </a:r>
            <a:r>
              <a:rPr lang="en" sz="1500" b="1" i="1">
                <a:solidFill>
                  <a:srgbClr val="20124D"/>
                </a:solidFill>
                <a:highlight>
                  <a:schemeClr val="lt1"/>
                </a:highlight>
              </a:rPr>
              <a:t>ITLE:-Next Best Offer Recommendation System for Revenue Optimization in Telecommunications</a:t>
            </a:r>
            <a:endParaRPr sz="1500" b="1" i="1">
              <a:solidFill>
                <a:srgbClr val="20124D"/>
              </a:solidFill>
              <a:highlight>
                <a:schemeClr val="lt1"/>
              </a:highlight>
            </a:endParaRPr>
          </a:p>
          <a:p>
            <a:pPr marL="0" lvl="0" indent="0" algn="ctr" rtl="0">
              <a:spcBef>
                <a:spcPts val="0"/>
              </a:spcBef>
              <a:spcAft>
                <a:spcPts val="0"/>
              </a:spcAft>
              <a:buNone/>
            </a:pPr>
            <a:endParaRPr sz="1500" b="1" i="1">
              <a:solidFill>
                <a:srgbClr val="20124D"/>
              </a:solidFill>
            </a:endParaRPr>
          </a:p>
        </p:txBody>
      </p:sp>
      <p:grpSp>
        <p:nvGrpSpPr>
          <p:cNvPr id="380" name="Google Shape;380;p40"/>
          <p:cNvGrpSpPr/>
          <p:nvPr/>
        </p:nvGrpSpPr>
        <p:grpSpPr>
          <a:xfrm rot="10800000">
            <a:off x="597150" y="4546275"/>
            <a:ext cx="8385900" cy="90900"/>
            <a:chOff x="160950" y="480600"/>
            <a:chExt cx="8385900" cy="90900"/>
          </a:xfrm>
        </p:grpSpPr>
        <p:cxnSp>
          <p:nvCxnSpPr>
            <p:cNvPr id="381" name="Google Shape;381;p40"/>
            <p:cNvCxnSpPr/>
            <p:nvPr/>
          </p:nvCxnSpPr>
          <p:spPr>
            <a:xfrm>
              <a:off x="160950" y="571500"/>
              <a:ext cx="8385900" cy="0"/>
            </a:xfrm>
            <a:prstGeom prst="straightConnector1">
              <a:avLst/>
            </a:prstGeom>
            <a:noFill/>
            <a:ln w="9525" cap="flat" cmpd="sng">
              <a:solidFill>
                <a:schemeClr val="dk1"/>
              </a:solidFill>
              <a:prstDash val="solid"/>
              <a:round/>
              <a:headEnd type="none" w="med" len="med"/>
              <a:tailEnd type="none" w="med" len="med"/>
            </a:ln>
          </p:spPr>
        </p:cxnSp>
        <p:sp>
          <p:nvSpPr>
            <p:cNvPr id="382" name="Google Shape;382;p40"/>
            <p:cNvSpPr/>
            <p:nvPr/>
          </p:nvSpPr>
          <p:spPr>
            <a:xfrm>
              <a:off x="8041650" y="4806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0"/>
          <p:cNvGrpSpPr/>
          <p:nvPr/>
        </p:nvGrpSpPr>
        <p:grpSpPr>
          <a:xfrm>
            <a:off x="7952125" y="1292300"/>
            <a:ext cx="90900" cy="3705900"/>
            <a:chOff x="7952125" y="1292300"/>
            <a:chExt cx="90900" cy="3705900"/>
          </a:xfrm>
        </p:grpSpPr>
        <p:sp>
          <p:nvSpPr>
            <p:cNvPr id="384" name="Google Shape;384;p40"/>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 name="Google Shape;385;p40"/>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6" name="Picture 5">
            <a:extLst>
              <a:ext uri="{FF2B5EF4-FFF2-40B4-BE49-F238E27FC236}">
                <a16:creationId xmlns:a16="http://schemas.microsoft.com/office/drawing/2014/main" id="{B26BE200-81F0-7C3C-E021-06475EDA4177}"/>
              </a:ext>
            </a:extLst>
          </p:cNvPr>
          <p:cNvPicPr>
            <a:picLocks noChangeAspect="1"/>
          </p:cNvPicPr>
          <p:nvPr/>
        </p:nvPicPr>
        <p:blipFill>
          <a:blip r:embed="rId3"/>
          <a:stretch>
            <a:fillRect/>
          </a:stretch>
        </p:blipFill>
        <p:spPr>
          <a:xfrm>
            <a:off x="681070" y="554946"/>
            <a:ext cx="4054891" cy="34621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75C1CC5-7D8A-573D-1136-B309D874798D}"/>
              </a:ext>
            </a:extLst>
          </p:cNvPr>
          <p:cNvSpPr>
            <a:spLocks noGrp="1"/>
          </p:cNvSpPr>
          <p:nvPr>
            <p:ph type="subTitle" idx="1"/>
          </p:nvPr>
        </p:nvSpPr>
        <p:spPr>
          <a:xfrm>
            <a:off x="195492" y="195492"/>
            <a:ext cx="7393208" cy="4063859"/>
          </a:xfrm>
        </p:spPr>
        <p:txBody>
          <a:bodyPr/>
          <a:lstStyle/>
          <a:p>
            <a:endParaRPr lang="en-IN" dirty="0"/>
          </a:p>
        </p:txBody>
      </p:sp>
      <p:pic>
        <p:nvPicPr>
          <p:cNvPr id="6" name="Picture 5">
            <a:extLst>
              <a:ext uri="{FF2B5EF4-FFF2-40B4-BE49-F238E27FC236}">
                <a16:creationId xmlns:a16="http://schemas.microsoft.com/office/drawing/2014/main" id="{FA31CED1-59C3-6DEA-FDCC-75FEF53CF6A1}"/>
              </a:ext>
            </a:extLst>
          </p:cNvPr>
          <p:cNvPicPr>
            <a:picLocks noChangeAspect="1"/>
          </p:cNvPicPr>
          <p:nvPr/>
        </p:nvPicPr>
        <p:blipFill>
          <a:blip r:embed="rId2"/>
          <a:stretch>
            <a:fillRect/>
          </a:stretch>
        </p:blipFill>
        <p:spPr>
          <a:xfrm>
            <a:off x="195492" y="246552"/>
            <a:ext cx="5293380" cy="3625459"/>
          </a:xfrm>
          <a:prstGeom prst="rect">
            <a:avLst/>
          </a:prstGeom>
        </p:spPr>
      </p:pic>
    </p:spTree>
    <p:extLst>
      <p:ext uri="{BB962C8B-B14F-4D97-AF65-F5344CB8AC3E}">
        <p14:creationId xmlns:p14="http://schemas.microsoft.com/office/powerpoint/2010/main" val="622880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83D157-C5BD-72D1-1C63-D990278646F4}"/>
              </a:ext>
            </a:extLst>
          </p:cNvPr>
          <p:cNvPicPr>
            <a:picLocks noChangeAspect="1"/>
          </p:cNvPicPr>
          <p:nvPr/>
        </p:nvPicPr>
        <p:blipFill>
          <a:blip r:embed="rId2"/>
          <a:stretch>
            <a:fillRect/>
          </a:stretch>
        </p:blipFill>
        <p:spPr>
          <a:xfrm>
            <a:off x="209528" y="201799"/>
            <a:ext cx="4343816" cy="3026978"/>
          </a:xfrm>
          <a:prstGeom prst="rect">
            <a:avLst/>
          </a:prstGeom>
        </p:spPr>
      </p:pic>
      <p:pic>
        <p:nvPicPr>
          <p:cNvPr id="8" name="Picture 7">
            <a:extLst>
              <a:ext uri="{FF2B5EF4-FFF2-40B4-BE49-F238E27FC236}">
                <a16:creationId xmlns:a16="http://schemas.microsoft.com/office/drawing/2014/main" id="{8F50C5FC-FD3B-FF9B-8364-89D8FCFEA85C}"/>
              </a:ext>
            </a:extLst>
          </p:cNvPr>
          <p:cNvPicPr>
            <a:picLocks noChangeAspect="1"/>
          </p:cNvPicPr>
          <p:nvPr/>
        </p:nvPicPr>
        <p:blipFill>
          <a:blip r:embed="rId3"/>
          <a:stretch>
            <a:fillRect/>
          </a:stretch>
        </p:blipFill>
        <p:spPr>
          <a:xfrm>
            <a:off x="4653719" y="2200867"/>
            <a:ext cx="4325159" cy="2803896"/>
          </a:xfrm>
          <a:prstGeom prst="rect">
            <a:avLst/>
          </a:prstGeom>
        </p:spPr>
      </p:pic>
    </p:spTree>
    <p:extLst>
      <p:ext uri="{BB962C8B-B14F-4D97-AF65-F5344CB8AC3E}">
        <p14:creationId xmlns:p14="http://schemas.microsoft.com/office/powerpoint/2010/main" val="917080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24" name="Picture 23">
            <a:extLst>
              <a:ext uri="{FF2B5EF4-FFF2-40B4-BE49-F238E27FC236}">
                <a16:creationId xmlns:a16="http://schemas.microsoft.com/office/drawing/2014/main" id="{88C2C913-26A0-2451-8979-F2855D6FD256}"/>
              </a:ext>
            </a:extLst>
          </p:cNvPr>
          <p:cNvPicPr>
            <a:picLocks noChangeAspect="1"/>
          </p:cNvPicPr>
          <p:nvPr/>
        </p:nvPicPr>
        <p:blipFill>
          <a:blip r:embed="rId3"/>
          <a:stretch>
            <a:fillRect/>
          </a:stretch>
        </p:blipFill>
        <p:spPr>
          <a:xfrm>
            <a:off x="990074" y="731307"/>
            <a:ext cx="6709805" cy="4118166"/>
          </a:xfrm>
          <a:prstGeom prst="rect">
            <a:avLst/>
          </a:prstGeom>
        </p:spPr>
      </p:pic>
      <p:sp>
        <p:nvSpPr>
          <p:cNvPr id="2" name="TextBox 1">
            <a:extLst>
              <a:ext uri="{FF2B5EF4-FFF2-40B4-BE49-F238E27FC236}">
                <a16:creationId xmlns:a16="http://schemas.microsoft.com/office/drawing/2014/main" id="{58191892-0785-9854-72FB-9D4529279550}"/>
              </a:ext>
            </a:extLst>
          </p:cNvPr>
          <p:cNvSpPr txBox="1"/>
          <p:nvPr/>
        </p:nvSpPr>
        <p:spPr>
          <a:xfrm>
            <a:off x="851338" y="245942"/>
            <a:ext cx="2806263" cy="338554"/>
          </a:xfrm>
          <a:prstGeom prst="rect">
            <a:avLst/>
          </a:prstGeom>
          <a:noFill/>
        </p:spPr>
        <p:txBody>
          <a:bodyPr wrap="square" rtlCol="0">
            <a:spAutoFit/>
          </a:bodyPr>
          <a:lstStyle/>
          <a:p>
            <a:r>
              <a:rPr lang="en-US" sz="1600" b="1" u="sng" dirty="0">
                <a:solidFill>
                  <a:srgbClr val="C00000"/>
                </a:solidFill>
              </a:rPr>
              <a:t>UNIVARIATE:-</a:t>
            </a:r>
            <a:endParaRPr lang="en-IN" sz="1600" b="1" u="sng" dirty="0">
              <a:solidFill>
                <a:srgbClr val="C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3"/>
          <p:cNvSpPr txBox="1">
            <a:spLocks noGrp="1"/>
          </p:cNvSpPr>
          <p:nvPr>
            <p:ph type="title"/>
          </p:nvPr>
        </p:nvSpPr>
        <p:spPr>
          <a:xfrm>
            <a:off x="3854900" y="2450375"/>
            <a:ext cx="3733800" cy="14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a:t>
            </a:r>
            <a:endParaRPr/>
          </a:p>
          <a:p>
            <a:pPr marL="0" lvl="0" indent="0" algn="ctr" rtl="0">
              <a:spcBef>
                <a:spcPts val="0"/>
              </a:spcBef>
              <a:spcAft>
                <a:spcPts val="0"/>
              </a:spcAft>
              <a:buNone/>
            </a:pPr>
            <a:r>
              <a:rPr lang="en"/>
              <a:t>the section</a:t>
            </a:r>
            <a:endParaRPr/>
          </a:p>
        </p:txBody>
      </p:sp>
      <p:sp>
        <p:nvSpPr>
          <p:cNvPr id="523" name="Google Shape;523;p53"/>
          <p:cNvSpPr txBox="1">
            <a:spLocks noGrp="1"/>
          </p:cNvSpPr>
          <p:nvPr>
            <p:ph type="subTitle" idx="1"/>
          </p:nvPr>
        </p:nvSpPr>
        <p:spPr>
          <a:xfrm>
            <a:off x="3854900" y="3855551"/>
            <a:ext cx="3733800" cy="4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524" name="Google Shape;524;p53"/>
          <p:cNvSpPr txBox="1">
            <a:spLocks noGrp="1"/>
          </p:cNvSpPr>
          <p:nvPr>
            <p:ph type="title" idx="2"/>
          </p:nvPr>
        </p:nvSpPr>
        <p:spPr>
          <a:xfrm>
            <a:off x="5121800" y="1643052"/>
            <a:ext cx="120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525" name="Google Shape;525;p53"/>
          <p:cNvGrpSpPr/>
          <p:nvPr/>
        </p:nvGrpSpPr>
        <p:grpSpPr>
          <a:xfrm>
            <a:off x="181160" y="508623"/>
            <a:ext cx="8385900" cy="90900"/>
            <a:chOff x="160950" y="480600"/>
            <a:chExt cx="8385900" cy="90900"/>
          </a:xfrm>
        </p:grpSpPr>
        <p:cxnSp>
          <p:nvCxnSpPr>
            <p:cNvPr id="526" name="Google Shape;526;p53"/>
            <p:cNvCxnSpPr/>
            <p:nvPr/>
          </p:nvCxnSpPr>
          <p:spPr>
            <a:xfrm>
              <a:off x="160950" y="571500"/>
              <a:ext cx="8385900" cy="0"/>
            </a:xfrm>
            <a:prstGeom prst="straightConnector1">
              <a:avLst/>
            </a:prstGeom>
            <a:noFill/>
            <a:ln w="9525" cap="flat" cmpd="sng">
              <a:solidFill>
                <a:schemeClr val="lt1"/>
              </a:solidFill>
              <a:prstDash val="solid"/>
              <a:round/>
              <a:headEnd type="none" w="med" len="med"/>
              <a:tailEnd type="none" w="med" len="med"/>
            </a:ln>
          </p:spPr>
        </p:cxnSp>
        <p:sp>
          <p:nvSpPr>
            <p:cNvPr id="527" name="Google Shape;527;p53"/>
            <p:cNvSpPr/>
            <p:nvPr/>
          </p:nvSpPr>
          <p:spPr>
            <a:xfrm>
              <a:off x="8041650" y="480600"/>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53"/>
          <p:cNvGrpSpPr/>
          <p:nvPr/>
        </p:nvGrpSpPr>
        <p:grpSpPr>
          <a:xfrm>
            <a:off x="1113520" y="156298"/>
            <a:ext cx="90900" cy="3697200"/>
            <a:chOff x="1113520" y="156298"/>
            <a:chExt cx="90900" cy="3697200"/>
          </a:xfrm>
        </p:grpSpPr>
        <p:sp>
          <p:nvSpPr>
            <p:cNvPr id="529" name="Google Shape;529;p53"/>
            <p:cNvSpPr/>
            <p:nvPr/>
          </p:nvSpPr>
          <p:spPr>
            <a:xfrm rot="-5400000">
              <a:off x="906370" y="3555448"/>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 name="Google Shape;530;p53"/>
            <p:cNvCxnSpPr/>
            <p:nvPr/>
          </p:nvCxnSpPr>
          <p:spPr>
            <a:xfrm rot="10800000">
              <a:off x="1121185" y="156298"/>
              <a:ext cx="0" cy="3434700"/>
            </a:xfrm>
            <a:prstGeom prst="straightConnector1">
              <a:avLst/>
            </a:prstGeom>
            <a:noFill/>
            <a:ln w="9525" cap="flat" cmpd="sng">
              <a:solidFill>
                <a:schemeClr val="lt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A04DEF13-73DE-BD5F-CF39-270049EF29A6}"/>
              </a:ext>
            </a:extLst>
          </p:cNvPr>
          <p:cNvPicPr>
            <a:picLocks noChangeAspect="1"/>
          </p:cNvPicPr>
          <p:nvPr/>
        </p:nvPicPr>
        <p:blipFill>
          <a:blip r:embed="rId3"/>
          <a:stretch>
            <a:fillRect/>
          </a:stretch>
        </p:blipFill>
        <p:spPr>
          <a:xfrm>
            <a:off x="1316478" y="599523"/>
            <a:ext cx="7070775" cy="385896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3"/>
          <p:cNvSpPr txBox="1">
            <a:spLocks noGrp="1"/>
          </p:cNvSpPr>
          <p:nvPr>
            <p:ph type="title"/>
          </p:nvPr>
        </p:nvSpPr>
        <p:spPr>
          <a:xfrm>
            <a:off x="2020350" y="445025"/>
            <a:ext cx="510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22" name="Google Shape;622;p63"/>
          <p:cNvSpPr txBox="1">
            <a:spLocks noGrp="1"/>
          </p:cNvSpPr>
          <p:nvPr>
            <p:ph type="subTitle" idx="1"/>
          </p:nvPr>
        </p:nvSpPr>
        <p:spPr>
          <a:xfrm>
            <a:off x="2020350" y="4035800"/>
            <a:ext cx="510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replace the image on the screen with your own work. Just right-click on it and select “Replace image”</a:t>
            </a:r>
            <a:endParaRPr dirty="0"/>
          </a:p>
        </p:txBody>
      </p:sp>
      <p:pic>
        <p:nvPicPr>
          <p:cNvPr id="3" name="Picture 2">
            <a:extLst>
              <a:ext uri="{FF2B5EF4-FFF2-40B4-BE49-F238E27FC236}">
                <a16:creationId xmlns:a16="http://schemas.microsoft.com/office/drawing/2014/main" id="{0A621567-9224-44C0-0525-38AD86889F4B}"/>
              </a:ext>
            </a:extLst>
          </p:cNvPr>
          <p:cNvPicPr>
            <a:picLocks noChangeAspect="1"/>
          </p:cNvPicPr>
          <p:nvPr/>
        </p:nvPicPr>
        <p:blipFill>
          <a:blip r:embed="rId3"/>
          <a:stretch>
            <a:fillRect/>
          </a:stretch>
        </p:blipFill>
        <p:spPr>
          <a:xfrm>
            <a:off x="246434" y="145924"/>
            <a:ext cx="7950739" cy="1819879"/>
          </a:xfrm>
          <a:prstGeom prst="rect">
            <a:avLst/>
          </a:prstGeom>
        </p:spPr>
      </p:pic>
      <p:pic>
        <p:nvPicPr>
          <p:cNvPr id="5" name="Picture 4">
            <a:extLst>
              <a:ext uri="{FF2B5EF4-FFF2-40B4-BE49-F238E27FC236}">
                <a16:creationId xmlns:a16="http://schemas.microsoft.com/office/drawing/2014/main" id="{7FAD6388-D149-404F-D07B-7ABE4437B7CD}"/>
              </a:ext>
            </a:extLst>
          </p:cNvPr>
          <p:cNvPicPr>
            <a:picLocks noChangeAspect="1"/>
          </p:cNvPicPr>
          <p:nvPr/>
        </p:nvPicPr>
        <p:blipFill>
          <a:blip r:embed="rId4"/>
          <a:stretch>
            <a:fillRect/>
          </a:stretch>
        </p:blipFill>
        <p:spPr>
          <a:xfrm>
            <a:off x="1861226" y="2081719"/>
            <a:ext cx="4721157" cy="26426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0BE48-588F-6FEF-5133-437AC2617FD6}"/>
              </a:ext>
            </a:extLst>
          </p:cNvPr>
          <p:cNvPicPr>
            <a:picLocks noChangeAspect="1"/>
          </p:cNvPicPr>
          <p:nvPr/>
        </p:nvPicPr>
        <p:blipFill>
          <a:blip r:embed="rId2"/>
          <a:stretch>
            <a:fillRect/>
          </a:stretch>
        </p:blipFill>
        <p:spPr>
          <a:xfrm>
            <a:off x="479271" y="265599"/>
            <a:ext cx="7548530" cy="3984783"/>
          </a:xfrm>
          <a:prstGeom prst="rect">
            <a:avLst/>
          </a:prstGeom>
        </p:spPr>
      </p:pic>
    </p:spTree>
    <p:extLst>
      <p:ext uri="{BB962C8B-B14F-4D97-AF65-F5344CB8AC3E}">
        <p14:creationId xmlns:p14="http://schemas.microsoft.com/office/powerpoint/2010/main" val="2686444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7"/>
        <p:cNvGrpSpPr/>
        <p:nvPr/>
      </p:nvGrpSpPr>
      <p:grpSpPr>
        <a:xfrm>
          <a:off x="0" y="0"/>
          <a:ext cx="0" cy="0"/>
          <a:chOff x="0" y="0"/>
          <a:chExt cx="0" cy="0"/>
        </a:xfrm>
      </p:grpSpPr>
      <p:sp>
        <p:nvSpPr>
          <p:cNvPr id="998" name="Google Shape;998;p79"/>
          <p:cNvSpPr txBox="1"/>
          <p:nvPr/>
        </p:nvSpPr>
        <p:spPr>
          <a:xfrm>
            <a:off x="716700" y="2460602"/>
            <a:ext cx="7710600" cy="21719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100" dirty="0">
              <a:solidFill>
                <a:schemeClr val="lt1"/>
              </a:solidFill>
            </a:endParaRPr>
          </a:p>
        </p:txBody>
      </p:sp>
      <p:sp>
        <p:nvSpPr>
          <p:cNvPr id="999" name="Google Shape;999;p7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10CBFD68-7C23-47A5-A425-F889BDD4710F}"/>
              </a:ext>
            </a:extLst>
          </p:cNvPr>
          <p:cNvPicPr>
            <a:picLocks noChangeAspect="1"/>
          </p:cNvPicPr>
          <p:nvPr/>
        </p:nvPicPr>
        <p:blipFill>
          <a:blip r:embed="rId3"/>
          <a:stretch>
            <a:fillRect/>
          </a:stretch>
        </p:blipFill>
        <p:spPr>
          <a:xfrm>
            <a:off x="716626" y="478187"/>
            <a:ext cx="5419314" cy="1949703"/>
          </a:xfrm>
          <a:prstGeom prst="rect">
            <a:avLst/>
          </a:prstGeom>
        </p:spPr>
      </p:pic>
      <p:pic>
        <p:nvPicPr>
          <p:cNvPr id="5" name="Picture 4">
            <a:extLst>
              <a:ext uri="{FF2B5EF4-FFF2-40B4-BE49-F238E27FC236}">
                <a16:creationId xmlns:a16="http://schemas.microsoft.com/office/drawing/2014/main" id="{65FF06AF-EF72-70FD-404F-EC9A38C626EB}"/>
              </a:ext>
            </a:extLst>
          </p:cNvPr>
          <p:cNvPicPr>
            <a:picLocks noChangeAspect="1"/>
          </p:cNvPicPr>
          <p:nvPr/>
        </p:nvPicPr>
        <p:blipFill>
          <a:blip r:embed="rId4"/>
          <a:stretch>
            <a:fillRect/>
          </a:stretch>
        </p:blipFill>
        <p:spPr>
          <a:xfrm>
            <a:off x="794583" y="2571750"/>
            <a:ext cx="4414345" cy="2171997"/>
          </a:xfrm>
          <a:prstGeom prst="rect">
            <a:avLst/>
          </a:prstGeom>
        </p:spPr>
      </p:pic>
      <p:sp>
        <p:nvSpPr>
          <p:cNvPr id="2" name="TextBox 1">
            <a:extLst>
              <a:ext uri="{FF2B5EF4-FFF2-40B4-BE49-F238E27FC236}">
                <a16:creationId xmlns:a16="http://schemas.microsoft.com/office/drawing/2014/main" id="{30D391BC-F4B1-35E6-4DFA-8EFBA26244C5}"/>
              </a:ext>
            </a:extLst>
          </p:cNvPr>
          <p:cNvSpPr txBox="1"/>
          <p:nvPr/>
        </p:nvSpPr>
        <p:spPr>
          <a:xfrm>
            <a:off x="695695" y="61198"/>
            <a:ext cx="2730588" cy="338554"/>
          </a:xfrm>
          <a:prstGeom prst="rect">
            <a:avLst/>
          </a:prstGeom>
          <a:noFill/>
        </p:spPr>
        <p:txBody>
          <a:bodyPr wrap="square" rtlCol="0">
            <a:spAutoFit/>
          </a:bodyPr>
          <a:lstStyle/>
          <a:p>
            <a:r>
              <a:rPr lang="en-US" sz="1600" b="1" u="sng" dirty="0">
                <a:solidFill>
                  <a:schemeClr val="bg1"/>
                </a:solidFill>
              </a:rPr>
              <a:t>BIVARIATE:-</a:t>
            </a:r>
            <a:endParaRPr lang="en-IN" sz="1600" b="1" u="sng"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E70465-E2EA-FC44-B4A7-FC95D51D4AAC}"/>
              </a:ext>
            </a:extLst>
          </p:cNvPr>
          <p:cNvPicPr>
            <a:picLocks noChangeAspect="1"/>
          </p:cNvPicPr>
          <p:nvPr/>
        </p:nvPicPr>
        <p:blipFill>
          <a:blip r:embed="rId2"/>
          <a:stretch>
            <a:fillRect/>
          </a:stretch>
        </p:blipFill>
        <p:spPr>
          <a:xfrm>
            <a:off x="44144" y="12613"/>
            <a:ext cx="4244077" cy="2638645"/>
          </a:xfrm>
          <a:prstGeom prst="rect">
            <a:avLst/>
          </a:prstGeom>
        </p:spPr>
      </p:pic>
      <p:pic>
        <p:nvPicPr>
          <p:cNvPr id="6" name="Picture 5">
            <a:extLst>
              <a:ext uri="{FF2B5EF4-FFF2-40B4-BE49-F238E27FC236}">
                <a16:creationId xmlns:a16="http://schemas.microsoft.com/office/drawing/2014/main" id="{A221F327-0B6A-88DE-F46D-C10BAF406354}"/>
              </a:ext>
            </a:extLst>
          </p:cNvPr>
          <p:cNvPicPr>
            <a:picLocks noChangeAspect="1"/>
          </p:cNvPicPr>
          <p:nvPr/>
        </p:nvPicPr>
        <p:blipFill>
          <a:blip r:embed="rId3"/>
          <a:stretch>
            <a:fillRect/>
          </a:stretch>
        </p:blipFill>
        <p:spPr>
          <a:xfrm>
            <a:off x="4502631" y="2726932"/>
            <a:ext cx="4387313" cy="2454405"/>
          </a:xfrm>
          <a:prstGeom prst="rect">
            <a:avLst/>
          </a:prstGeom>
        </p:spPr>
      </p:pic>
    </p:spTree>
    <p:extLst>
      <p:ext uri="{BB962C8B-B14F-4D97-AF65-F5344CB8AC3E}">
        <p14:creationId xmlns:p14="http://schemas.microsoft.com/office/powerpoint/2010/main" val="338650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39CA73-901D-4195-22DF-BEDB32F5F81B}"/>
              </a:ext>
            </a:extLst>
          </p:cNvPr>
          <p:cNvPicPr>
            <a:picLocks noChangeAspect="1"/>
          </p:cNvPicPr>
          <p:nvPr/>
        </p:nvPicPr>
        <p:blipFill>
          <a:blip r:embed="rId2"/>
          <a:stretch>
            <a:fillRect/>
          </a:stretch>
        </p:blipFill>
        <p:spPr>
          <a:xfrm>
            <a:off x="115110" y="44144"/>
            <a:ext cx="5428885" cy="4136871"/>
          </a:xfrm>
          <a:prstGeom prst="rect">
            <a:avLst/>
          </a:prstGeom>
        </p:spPr>
      </p:pic>
    </p:spTree>
    <p:extLst>
      <p:ext uri="{BB962C8B-B14F-4D97-AF65-F5344CB8AC3E}">
        <p14:creationId xmlns:p14="http://schemas.microsoft.com/office/powerpoint/2010/main" val="2196087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ctrTitle"/>
          </p:nvPr>
        </p:nvSpPr>
        <p:spPr>
          <a:xfrm>
            <a:off x="407650" y="345825"/>
            <a:ext cx="7032300" cy="33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b="1" u="sng">
                <a:solidFill>
                  <a:srgbClr val="980000"/>
                </a:solidFill>
              </a:rPr>
              <a:t>PREPARED BY</a:t>
            </a:r>
            <a:r>
              <a:rPr lang="en" sz="2700"/>
              <a:t>:</a:t>
            </a:r>
            <a:endParaRPr sz="2700"/>
          </a:p>
        </p:txBody>
      </p:sp>
      <p:sp>
        <p:nvSpPr>
          <p:cNvPr id="391" name="Google Shape;391;p41"/>
          <p:cNvSpPr txBox="1">
            <a:spLocks noGrp="1"/>
          </p:cNvSpPr>
          <p:nvPr>
            <p:ph type="subTitle" idx="1"/>
          </p:nvPr>
        </p:nvSpPr>
        <p:spPr>
          <a:xfrm>
            <a:off x="287550" y="729900"/>
            <a:ext cx="8568900" cy="39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92" name="Google Shape;392;p41"/>
          <p:cNvPicPr preferRelativeResize="0"/>
          <p:nvPr/>
        </p:nvPicPr>
        <p:blipFill>
          <a:blip r:embed="rId3">
            <a:alphaModFix/>
          </a:blip>
          <a:stretch>
            <a:fillRect/>
          </a:stretch>
        </p:blipFill>
        <p:spPr>
          <a:xfrm>
            <a:off x="493875" y="1071375"/>
            <a:ext cx="938951" cy="1003100"/>
          </a:xfrm>
          <a:prstGeom prst="rect">
            <a:avLst/>
          </a:prstGeom>
          <a:noFill/>
          <a:ln>
            <a:noFill/>
          </a:ln>
        </p:spPr>
      </p:pic>
      <p:pic>
        <p:nvPicPr>
          <p:cNvPr id="393" name="Google Shape;393;p41"/>
          <p:cNvPicPr preferRelativeResize="0"/>
          <p:nvPr/>
        </p:nvPicPr>
        <p:blipFill>
          <a:blip r:embed="rId4">
            <a:alphaModFix/>
          </a:blip>
          <a:stretch>
            <a:fillRect/>
          </a:stretch>
        </p:blipFill>
        <p:spPr>
          <a:xfrm>
            <a:off x="2328550" y="1079200"/>
            <a:ext cx="938950" cy="1003100"/>
          </a:xfrm>
          <a:prstGeom prst="rect">
            <a:avLst/>
          </a:prstGeom>
          <a:noFill/>
          <a:ln>
            <a:noFill/>
          </a:ln>
        </p:spPr>
      </p:pic>
      <p:pic>
        <p:nvPicPr>
          <p:cNvPr id="394" name="Google Shape;394;p41"/>
          <p:cNvPicPr preferRelativeResize="0"/>
          <p:nvPr/>
        </p:nvPicPr>
        <p:blipFill>
          <a:blip r:embed="rId5">
            <a:alphaModFix/>
          </a:blip>
          <a:stretch>
            <a:fillRect/>
          </a:stretch>
        </p:blipFill>
        <p:spPr>
          <a:xfrm>
            <a:off x="4046500" y="1095600"/>
            <a:ext cx="941826" cy="1003100"/>
          </a:xfrm>
          <a:prstGeom prst="rect">
            <a:avLst/>
          </a:prstGeom>
          <a:noFill/>
          <a:ln>
            <a:noFill/>
          </a:ln>
        </p:spPr>
      </p:pic>
      <p:pic>
        <p:nvPicPr>
          <p:cNvPr id="395" name="Google Shape;395;p41"/>
          <p:cNvPicPr preferRelativeResize="0"/>
          <p:nvPr/>
        </p:nvPicPr>
        <p:blipFill>
          <a:blip r:embed="rId6">
            <a:alphaModFix/>
          </a:blip>
          <a:stretch>
            <a:fillRect/>
          </a:stretch>
        </p:blipFill>
        <p:spPr>
          <a:xfrm>
            <a:off x="5922500" y="1081900"/>
            <a:ext cx="941825" cy="1003101"/>
          </a:xfrm>
          <a:prstGeom prst="rect">
            <a:avLst/>
          </a:prstGeom>
          <a:noFill/>
          <a:ln>
            <a:noFill/>
          </a:ln>
        </p:spPr>
      </p:pic>
      <p:pic>
        <p:nvPicPr>
          <p:cNvPr id="396" name="Google Shape;396;p41"/>
          <p:cNvPicPr preferRelativeResize="0"/>
          <p:nvPr/>
        </p:nvPicPr>
        <p:blipFill>
          <a:blip r:embed="rId7">
            <a:alphaModFix/>
          </a:blip>
          <a:stretch>
            <a:fillRect/>
          </a:stretch>
        </p:blipFill>
        <p:spPr>
          <a:xfrm>
            <a:off x="3990400" y="2873300"/>
            <a:ext cx="941824" cy="1003100"/>
          </a:xfrm>
          <a:prstGeom prst="rect">
            <a:avLst/>
          </a:prstGeom>
          <a:noFill/>
          <a:ln>
            <a:noFill/>
          </a:ln>
        </p:spPr>
      </p:pic>
      <p:pic>
        <p:nvPicPr>
          <p:cNvPr id="397" name="Google Shape;397;p41"/>
          <p:cNvPicPr preferRelativeResize="0"/>
          <p:nvPr/>
        </p:nvPicPr>
        <p:blipFill>
          <a:blip r:embed="rId8">
            <a:alphaModFix/>
          </a:blip>
          <a:stretch>
            <a:fillRect/>
          </a:stretch>
        </p:blipFill>
        <p:spPr>
          <a:xfrm>
            <a:off x="7674664" y="1080513"/>
            <a:ext cx="941832" cy="1033273"/>
          </a:xfrm>
          <a:prstGeom prst="rect">
            <a:avLst/>
          </a:prstGeom>
          <a:noFill/>
          <a:ln>
            <a:noFill/>
          </a:ln>
        </p:spPr>
      </p:pic>
      <p:sp>
        <p:nvSpPr>
          <p:cNvPr id="398" name="Google Shape;398;p41"/>
          <p:cNvSpPr txBox="1"/>
          <p:nvPr/>
        </p:nvSpPr>
        <p:spPr>
          <a:xfrm>
            <a:off x="578375" y="1989100"/>
            <a:ext cx="9390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katab"/>
                <a:ea typeface="Akatab"/>
                <a:cs typeface="Akatab"/>
                <a:sym typeface="Akatab"/>
              </a:rPr>
              <a:t>URJASWI</a:t>
            </a:r>
            <a:r>
              <a:rPr lang="en">
                <a:latin typeface="Akatab"/>
                <a:ea typeface="Akatab"/>
                <a:cs typeface="Akatab"/>
                <a:sym typeface="Akatab"/>
              </a:rPr>
              <a:t> </a:t>
            </a:r>
            <a:endParaRPr>
              <a:latin typeface="Akatab"/>
              <a:ea typeface="Akatab"/>
              <a:cs typeface="Akatab"/>
              <a:sym typeface="Akatab"/>
            </a:endParaRPr>
          </a:p>
        </p:txBody>
      </p:sp>
      <p:sp>
        <p:nvSpPr>
          <p:cNvPr id="399" name="Google Shape;399;p41"/>
          <p:cNvSpPr txBox="1"/>
          <p:nvPr/>
        </p:nvSpPr>
        <p:spPr>
          <a:xfrm>
            <a:off x="2327175" y="1989200"/>
            <a:ext cx="9417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Akatab"/>
                <a:ea typeface="Akatab"/>
                <a:cs typeface="Akatab"/>
                <a:sym typeface="Akatab"/>
              </a:rPr>
              <a:t>ANKUR</a:t>
            </a:r>
            <a:endParaRPr b="1">
              <a:latin typeface="Akatab"/>
              <a:ea typeface="Akatab"/>
              <a:cs typeface="Akatab"/>
              <a:sym typeface="Akatab"/>
            </a:endParaRPr>
          </a:p>
        </p:txBody>
      </p:sp>
      <p:sp>
        <p:nvSpPr>
          <p:cNvPr id="400" name="Google Shape;400;p41"/>
          <p:cNvSpPr txBox="1"/>
          <p:nvPr/>
        </p:nvSpPr>
        <p:spPr>
          <a:xfrm>
            <a:off x="4153225" y="1989200"/>
            <a:ext cx="9417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katab"/>
                <a:ea typeface="Akatab"/>
                <a:cs typeface="Akatab"/>
                <a:sym typeface="Akatab"/>
              </a:rPr>
              <a:t>AYUSH</a:t>
            </a:r>
            <a:endParaRPr b="1">
              <a:latin typeface="Akatab"/>
              <a:ea typeface="Akatab"/>
              <a:cs typeface="Akatab"/>
              <a:sym typeface="Akatab"/>
            </a:endParaRPr>
          </a:p>
        </p:txBody>
      </p:sp>
      <p:sp>
        <p:nvSpPr>
          <p:cNvPr id="401" name="Google Shape;401;p41"/>
          <p:cNvSpPr txBox="1"/>
          <p:nvPr/>
        </p:nvSpPr>
        <p:spPr>
          <a:xfrm>
            <a:off x="5781650" y="1989200"/>
            <a:ext cx="1206300" cy="2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katab"/>
                <a:ea typeface="Akatab"/>
                <a:cs typeface="Akatab"/>
                <a:sym typeface="Akatab"/>
              </a:rPr>
              <a:t>SUBHASREE</a:t>
            </a:r>
            <a:endParaRPr b="1">
              <a:latin typeface="Akatab"/>
              <a:ea typeface="Akatab"/>
              <a:cs typeface="Akatab"/>
              <a:sym typeface="Akatab"/>
            </a:endParaRPr>
          </a:p>
        </p:txBody>
      </p:sp>
      <p:sp>
        <p:nvSpPr>
          <p:cNvPr id="402" name="Google Shape;402;p41"/>
          <p:cNvSpPr txBox="1"/>
          <p:nvPr/>
        </p:nvSpPr>
        <p:spPr>
          <a:xfrm>
            <a:off x="7674675" y="1988850"/>
            <a:ext cx="1013700" cy="3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Akatab"/>
                <a:ea typeface="Akatab"/>
                <a:cs typeface="Akatab"/>
                <a:sym typeface="Akatab"/>
              </a:rPr>
              <a:t>ANIKET</a:t>
            </a:r>
            <a:endParaRPr b="1">
              <a:latin typeface="Akatab"/>
              <a:ea typeface="Akatab"/>
              <a:cs typeface="Akatab"/>
              <a:sym typeface="Akatab"/>
            </a:endParaRPr>
          </a:p>
        </p:txBody>
      </p:sp>
      <p:sp>
        <p:nvSpPr>
          <p:cNvPr id="403" name="Google Shape;403;p41"/>
          <p:cNvSpPr txBox="1"/>
          <p:nvPr/>
        </p:nvSpPr>
        <p:spPr>
          <a:xfrm>
            <a:off x="3990450" y="3781850"/>
            <a:ext cx="941700" cy="21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Akatab"/>
                <a:ea typeface="Akatab"/>
                <a:cs typeface="Akatab"/>
                <a:sym typeface="Akatab"/>
              </a:rPr>
              <a:t>AMAN</a:t>
            </a:r>
            <a:endParaRPr b="1">
              <a:latin typeface="Akatab"/>
              <a:ea typeface="Akatab"/>
              <a:cs typeface="Akatab"/>
              <a:sym typeface="Akatab"/>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C2207-32A4-8B99-976C-DE32E9ADA6F3}"/>
              </a:ext>
            </a:extLst>
          </p:cNvPr>
          <p:cNvPicPr>
            <a:picLocks noChangeAspect="1"/>
          </p:cNvPicPr>
          <p:nvPr/>
        </p:nvPicPr>
        <p:blipFill>
          <a:blip r:embed="rId2"/>
          <a:stretch>
            <a:fillRect/>
          </a:stretch>
        </p:blipFill>
        <p:spPr>
          <a:xfrm>
            <a:off x="94592" y="44144"/>
            <a:ext cx="4717043" cy="1942312"/>
          </a:xfrm>
          <a:prstGeom prst="rect">
            <a:avLst/>
          </a:prstGeom>
        </p:spPr>
      </p:pic>
      <p:pic>
        <p:nvPicPr>
          <p:cNvPr id="6" name="Picture 5">
            <a:extLst>
              <a:ext uri="{FF2B5EF4-FFF2-40B4-BE49-F238E27FC236}">
                <a16:creationId xmlns:a16="http://schemas.microsoft.com/office/drawing/2014/main" id="{7F6CAD93-CFEC-474E-FCF9-2C78B2D8FFC2}"/>
              </a:ext>
            </a:extLst>
          </p:cNvPr>
          <p:cNvPicPr>
            <a:picLocks noChangeAspect="1"/>
          </p:cNvPicPr>
          <p:nvPr/>
        </p:nvPicPr>
        <p:blipFill>
          <a:blip r:embed="rId3"/>
          <a:stretch>
            <a:fillRect/>
          </a:stretch>
        </p:blipFill>
        <p:spPr>
          <a:xfrm>
            <a:off x="40989" y="2280148"/>
            <a:ext cx="4824248" cy="2819208"/>
          </a:xfrm>
          <a:prstGeom prst="rect">
            <a:avLst/>
          </a:prstGeom>
        </p:spPr>
      </p:pic>
    </p:spTree>
    <p:extLst>
      <p:ext uri="{BB962C8B-B14F-4D97-AF65-F5344CB8AC3E}">
        <p14:creationId xmlns:p14="http://schemas.microsoft.com/office/powerpoint/2010/main" val="3282315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1"/>
        <p:cNvGrpSpPr/>
        <p:nvPr/>
      </p:nvGrpSpPr>
      <p:grpSpPr>
        <a:xfrm>
          <a:off x="0" y="0"/>
          <a:ext cx="0" cy="0"/>
          <a:chOff x="0" y="0"/>
          <a:chExt cx="0" cy="0"/>
        </a:xfrm>
      </p:grpSpPr>
      <p:pic>
        <p:nvPicPr>
          <p:cNvPr id="5" name="Picture 4">
            <a:extLst>
              <a:ext uri="{FF2B5EF4-FFF2-40B4-BE49-F238E27FC236}">
                <a16:creationId xmlns:a16="http://schemas.microsoft.com/office/drawing/2014/main" id="{A88D4B89-AFA0-6BBC-FA44-E78ED0D41DC6}"/>
              </a:ext>
            </a:extLst>
          </p:cNvPr>
          <p:cNvPicPr>
            <a:picLocks noChangeAspect="1"/>
          </p:cNvPicPr>
          <p:nvPr/>
        </p:nvPicPr>
        <p:blipFill>
          <a:blip r:embed="rId3"/>
          <a:stretch>
            <a:fillRect/>
          </a:stretch>
        </p:blipFill>
        <p:spPr>
          <a:xfrm>
            <a:off x="18920" y="-359"/>
            <a:ext cx="4389120" cy="2081407"/>
          </a:xfrm>
          <a:prstGeom prst="rect">
            <a:avLst/>
          </a:prstGeom>
        </p:spPr>
      </p:pic>
      <p:pic>
        <p:nvPicPr>
          <p:cNvPr id="7" name="Picture 6">
            <a:extLst>
              <a:ext uri="{FF2B5EF4-FFF2-40B4-BE49-F238E27FC236}">
                <a16:creationId xmlns:a16="http://schemas.microsoft.com/office/drawing/2014/main" id="{E39142F3-BF53-DC3B-C2BA-11608703514C}"/>
              </a:ext>
            </a:extLst>
          </p:cNvPr>
          <p:cNvPicPr>
            <a:picLocks noChangeAspect="1"/>
          </p:cNvPicPr>
          <p:nvPr/>
        </p:nvPicPr>
        <p:blipFill>
          <a:blip r:embed="rId4"/>
          <a:stretch>
            <a:fillRect/>
          </a:stretch>
        </p:blipFill>
        <p:spPr>
          <a:xfrm>
            <a:off x="69367" y="2434195"/>
            <a:ext cx="7851228" cy="26250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859BC-4EC5-AAFB-2C5B-21B7E05F056A}"/>
              </a:ext>
            </a:extLst>
          </p:cNvPr>
          <p:cNvPicPr>
            <a:picLocks noChangeAspect="1"/>
          </p:cNvPicPr>
          <p:nvPr/>
        </p:nvPicPr>
        <p:blipFill>
          <a:blip r:embed="rId2"/>
          <a:stretch>
            <a:fillRect/>
          </a:stretch>
        </p:blipFill>
        <p:spPr>
          <a:xfrm>
            <a:off x="132431" y="176573"/>
            <a:ext cx="5578288" cy="4200549"/>
          </a:xfrm>
          <a:prstGeom prst="rect">
            <a:avLst/>
          </a:prstGeom>
        </p:spPr>
      </p:pic>
    </p:spTree>
    <p:extLst>
      <p:ext uri="{BB962C8B-B14F-4D97-AF65-F5344CB8AC3E}">
        <p14:creationId xmlns:p14="http://schemas.microsoft.com/office/powerpoint/2010/main" val="2424849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7E7B4B-D944-24AD-F061-9EC5032E9385}"/>
              </a:ext>
            </a:extLst>
          </p:cNvPr>
          <p:cNvPicPr>
            <a:picLocks noChangeAspect="1"/>
          </p:cNvPicPr>
          <p:nvPr/>
        </p:nvPicPr>
        <p:blipFill>
          <a:blip r:embed="rId2"/>
          <a:stretch>
            <a:fillRect/>
          </a:stretch>
        </p:blipFill>
        <p:spPr>
          <a:xfrm>
            <a:off x="255549" y="499872"/>
            <a:ext cx="7752071" cy="3493008"/>
          </a:xfrm>
          <a:prstGeom prst="rect">
            <a:avLst/>
          </a:prstGeom>
        </p:spPr>
      </p:pic>
    </p:spTree>
    <p:extLst>
      <p:ext uri="{BB962C8B-B14F-4D97-AF65-F5344CB8AC3E}">
        <p14:creationId xmlns:p14="http://schemas.microsoft.com/office/powerpoint/2010/main" val="1018311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40"/>
        <p:cNvGrpSpPr/>
        <p:nvPr/>
      </p:nvGrpSpPr>
      <p:grpSpPr>
        <a:xfrm>
          <a:off x="0" y="0"/>
          <a:ext cx="0" cy="0"/>
          <a:chOff x="0" y="0"/>
          <a:chExt cx="0" cy="0"/>
        </a:xfrm>
      </p:grpSpPr>
      <p:pic>
        <p:nvPicPr>
          <p:cNvPr id="3" name="Picture 2">
            <a:extLst>
              <a:ext uri="{FF2B5EF4-FFF2-40B4-BE49-F238E27FC236}">
                <a16:creationId xmlns:a16="http://schemas.microsoft.com/office/drawing/2014/main" id="{AFEF8D69-455F-E4D4-BDC0-17606B791505}"/>
              </a:ext>
            </a:extLst>
          </p:cNvPr>
          <p:cNvPicPr>
            <a:picLocks noChangeAspect="1"/>
          </p:cNvPicPr>
          <p:nvPr/>
        </p:nvPicPr>
        <p:blipFill>
          <a:blip r:embed="rId3"/>
          <a:stretch>
            <a:fillRect/>
          </a:stretch>
        </p:blipFill>
        <p:spPr>
          <a:xfrm>
            <a:off x="493776" y="316102"/>
            <a:ext cx="7772400" cy="42640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9C00B4-1B8C-1FAA-A1C3-D344D9BC1E56}"/>
              </a:ext>
            </a:extLst>
          </p:cNvPr>
          <p:cNvPicPr>
            <a:picLocks noChangeAspect="1"/>
          </p:cNvPicPr>
          <p:nvPr/>
        </p:nvPicPr>
        <p:blipFill>
          <a:blip r:embed="rId2"/>
          <a:stretch>
            <a:fillRect/>
          </a:stretch>
        </p:blipFill>
        <p:spPr>
          <a:xfrm>
            <a:off x="140208" y="443851"/>
            <a:ext cx="8211312" cy="3670581"/>
          </a:xfrm>
          <a:prstGeom prst="rect">
            <a:avLst/>
          </a:prstGeom>
        </p:spPr>
      </p:pic>
    </p:spTree>
    <p:extLst>
      <p:ext uri="{BB962C8B-B14F-4D97-AF65-F5344CB8AC3E}">
        <p14:creationId xmlns:p14="http://schemas.microsoft.com/office/powerpoint/2010/main" val="1828919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235360-7C02-1D61-5948-40B429DC56D1}"/>
              </a:ext>
            </a:extLst>
          </p:cNvPr>
          <p:cNvPicPr>
            <a:picLocks noChangeAspect="1"/>
          </p:cNvPicPr>
          <p:nvPr/>
        </p:nvPicPr>
        <p:blipFill>
          <a:blip r:embed="rId2"/>
          <a:stretch>
            <a:fillRect/>
          </a:stretch>
        </p:blipFill>
        <p:spPr>
          <a:xfrm>
            <a:off x="323088" y="155448"/>
            <a:ext cx="8314944" cy="4677156"/>
          </a:xfrm>
          <a:prstGeom prst="rect">
            <a:avLst/>
          </a:prstGeom>
        </p:spPr>
      </p:pic>
    </p:spTree>
    <p:extLst>
      <p:ext uri="{BB962C8B-B14F-4D97-AF65-F5344CB8AC3E}">
        <p14:creationId xmlns:p14="http://schemas.microsoft.com/office/powerpoint/2010/main" val="3836714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DE08-3C80-E6BC-A2A9-A22831EF4A05}"/>
              </a:ext>
            </a:extLst>
          </p:cNvPr>
          <p:cNvSpPr>
            <a:spLocks noGrp="1"/>
          </p:cNvSpPr>
          <p:nvPr>
            <p:ph type="title"/>
          </p:nvPr>
        </p:nvSpPr>
        <p:spPr>
          <a:xfrm>
            <a:off x="716775" y="1065748"/>
            <a:ext cx="7710600" cy="1671145"/>
          </a:xfrm>
        </p:spPr>
        <p:txBody>
          <a:bodyPr/>
          <a:lstStyle/>
          <a:p>
            <a:r>
              <a:rPr lang="en-US" dirty="0"/>
              <a:t> </a:t>
            </a:r>
            <a:r>
              <a:rPr lang="en-US" sz="4000" b="1" dirty="0"/>
              <a:t>MODEL BUILDING USING </a:t>
            </a:r>
            <a:br>
              <a:rPr lang="en-US" sz="4000" b="1" dirty="0"/>
            </a:br>
            <a:r>
              <a:rPr lang="en-US" sz="4000" b="1" dirty="0"/>
              <a:t>K-MEANS</a:t>
            </a:r>
            <a:endParaRPr lang="en-IN" b="1" dirty="0"/>
          </a:p>
        </p:txBody>
      </p:sp>
    </p:spTree>
    <p:extLst>
      <p:ext uri="{BB962C8B-B14F-4D97-AF65-F5344CB8AC3E}">
        <p14:creationId xmlns:p14="http://schemas.microsoft.com/office/powerpoint/2010/main" val="254105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8A9A13-35F3-38CC-0BA4-11424BC3EE6E}"/>
              </a:ext>
            </a:extLst>
          </p:cNvPr>
          <p:cNvPicPr>
            <a:picLocks noChangeAspect="1"/>
          </p:cNvPicPr>
          <p:nvPr/>
        </p:nvPicPr>
        <p:blipFill>
          <a:blip r:embed="rId2"/>
          <a:stretch>
            <a:fillRect/>
          </a:stretch>
        </p:blipFill>
        <p:spPr>
          <a:xfrm>
            <a:off x="0" y="0"/>
            <a:ext cx="4620167" cy="2736894"/>
          </a:xfrm>
          <a:prstGeom prst="rect">
            <a:avLst/>
          </a:prstGeom>
        </p:spPr>
      </p:pic>
      <p:pic>
        <p:nvPicPr>
          <p:cNvPr id="6" name="Picture 5">
            <a:extLst>
              <a:ext uri="{FF2B5EF4-FFF2-40B4-BE49-F238E27FC236}">
                <a16:creationId xmlns:a16="http://schemas.microsoft.com/office/drawing/2014/main" id="{23048E5C-F7CF-04C6-04C7-ADF72E74E308}"/>
              </a:ext>
            </a:extLst>
          </p:cNvPr>
          <p:cNvPicPr>
            <a:picLocks noChangeAspect="1"/>
          </p:cNvPicPr>
          <p:nvPr/>
        </p:nvPicPr>
        <p:blipFill>
          <a:blip r:embed="rId3"/>
          <a:stretch>
            <a:fillRect/>
          </a:stretch>
        </p:blipFill>
        <p:spPr>
          <a:xfrm>
            <a:off x="4666592" y="2039172"/>
            <a:ext cx="4477407" cy="2984640"/>
          </a:xfrm>
          <a:prstGeom prst="rect">
            <a:avLst/>
          </a:prstGeom>
        </p:spPr>
      </p:pic>
    </p:spTree>
    <p:extLst>
      <p:ext uri="{BB962C8B-B14F-4D97-AF65-F5344CB8AC3E}">
        <p14:creationId xmlns:p14="http://schemas.microsoft.com/office/powerpoint/2010/main" val="4098570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D943CD-307A-356A-9937-8A1F8A051655}"/>
              </a:ext>
            </a:extLst>
          </p:cNvPr>
          <p:cNvPicPr>
            <a:picLocks noChangeAspect="1"/>
          </p:cNvPicPr>
          <p:nvPr/>
        </p:nvPicPr>
        <p:blipFill>
          <a:blip r:embed="rId2"/>
          <a:stretch>
            <a:fillRect/>
          </a:stretch>
        </p:blipFill>
        <p:spPr>
          <a:xfrm>
            <a:off x="4363896" y="1954924"/>
            <a:ext cx="4717042" cy="3226413"/>
          </a:xfrm>
          <a:prstGeom prst="rect">
            <a:avLst/>
          </a:prstGeom>
        </p:spPr>
      </p:pic>
      <p:pic>
        <p:nvPicPr>
          <p:cNvPr id="6" name="Picture 5">
            <a:extLst>
              <a:ext uri="{FF2B5EF4-FFF2-40B4-BE49-F238E27FC236}">
                <a16:creationId xmlns:a16="http://schemas.microsoft.com/office/drawing/2014/main" id="{C4948B88-E0CD-6FCA-2558-DD7C2FE40FB6}"/>
              </a:ext>
            </a:extLst>
          </p:cNvPr>
          <p:cNvPicPr>
            <a:picLocks noChangeAspect="1"/>
          </p:cNvPicPr>
          <p:nvPr/>
        </p:nvPicPr>
        <p:blipFill>
          <a:blip r:embed="rId3"/>
          <a:stretch>
            <a:fillRect/>
          </a:stretch>
        </p:blipFill>
        <p:spPr>
          <a:xfrm>
            <a:off x="214412" y="94593"/>
            <a:ext cx="3947686" cy="3326261"/>
          </a:xfrm>
          <a:prstGeom prst="rect">
            <a:avLst/>
          </a:prstGeom>
        </p:spPr>
      </p:pic>
    </p:spTree>
    <p:extLst>
      <p:ext uri="{BB962C8B-B14F-4D97-AF65-F5344CB8AC3E}">
        <p14:creationId xmlns:p14="http://schemas.microsoft.com/office/powerpoint/2010/main" val="1437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rgbClr val="980000"/>
                </a:solidFill>
              </a:rPr>
              <a:t>INTRODUCTION</a:t>
            </a:r>
            <a:endParaRPr b="1" u="sng">
              <a:solidFill>
                <a:srgbClr val="980000"/>
              </a:solidFill>
            </a:endParaRPr>
          </a:p>
        </p:txBody>
      </p:sp>
      <p:sp>
        <p:nvSpPr>
          <p:cNvPr id="409" name="Google Shape;409;p42"/>
          <p:cNvSpPr txBox="1">
            <a:spLocks noGrp="1"/>
          </p:cNvSpPr>
          <p:nvPr>
            <p:ph type="body" idx="1"/>
          </p:nvPr>
        </p:nvSpPr>
        <p:spPr>
          <a:xfrm>
            <a:off x="720000" y="1152475"/>
            <a:ext cx="7704000" cy="3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i="1">
                <a:solidFill>
                  <a:srgbClr val="134F5C"/>
                </a:solidFill>
              </a:rPr>
              <a:t>Recommendation systems are a powerful tool that can be used to personalize the customer experience and increase engagement. In this capstone project, we will develop a recommendation system for a telecommunication company. The goal of the system is to suggest the next best offer to customers based on their past behavior and preferences.</a:t>
            </a:r>
            <a:endParaRPr sz="1500" b="1" i="1">
              <a:solidFill>
                <a:srgbClr val="134F5C"/>
              </a:solidFill>
            </a:endParaRPr>
          </a:p>
          <a:p>
            <a:pPr marL="0" lvl="0" indent="0" algn="l" rtl="0">
              <a:spcBef>
                <a:spcPts val="0"/>
              </a:spcBef>
              <a:spcAft>
                <a:spcPts val="0"/>
              </a:spcAft>
              <a:buNone/>
            </a:pPr>
            <a:endParaRPr sz="1500" b="1" i="1">
              <a:solidFill>
                <a:srgbClr val="134F5C"/>
              </a:solidFill>
            </a:endParaRPr>
          </a:p>
          <a:p>
            <a:pPr marL="0" lvl="0" indent="0" algn="l" rtl="0">
              <a:spcBef>
                <a:spcPts val="0"/>
              </a:spcBef>
              <a:spcAft>
                <a:spcPts val="0"/>
              </a:spcAft>
              <a:buNone/>
            </a:pPr>
            <a:r>
              <a:rPr lang="en" sz="1500" b="1" i="1">
                <a:solidFill>
                  <a:srgbClr val="134F5C"/>
                </a:solidFill>
              </a:rPr>
              <a:t>We will use machine learning techniques to train the recommendation system. This will allow us to personalize the offers and promotions that are suggested to each customer. The company hopes that this will lead to increased revenue and customer satisfaction.</a:t>
            </a:r>
            <a:endParaRPr sz="1500" b="1" i="1">
              <a:solidFill>
                <a:srgbClr val="134F5C"/>
              </a:solidFill>
            </a:endParaRPr>
          </a:p>
          <a:p>
            <a:pPr marL="0" lvl="0" indent="0" algn="l" rtl="0">
              <a:spcBef>
                <a:spcPts val="0"/>
              </a:spcBef>
              <a:spcAft>
                <a:spcPts val="0"/>
              </a:spcAft>
              <a:buNone/>
            </a:pPr>
            <a:endParaRPr sz="1500" b="1" i="1">
              <a:solidFill>
                <a:srgbClr val="134F5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F6CAE0-27E5-9DEF-8995-BF5F7E6265E0}"/>
              </a:ext>
            </a:extLst>
          </p:cNvPr>
          <p:cNvPicPr>
            <a:picLocks noChangeAspect="1"/>
          </p:cNvPicPr>
          <p:nvPr/>
        </p:nvPicPr>
        <p:blipFill>
          <a:blip r:embed="rId2"/>
          <a:stretch>
            <a:fillRect/>
          </a:stretch>
        </p:blipFill>
        <p:spPr>
          <a:xfrm>
            <a:off x="75675" y="50072"/>
            <a:ext cx="4225158" cy="3039970"/>
          </a:xfrm>
          <a:prstGeom prst="rect">
            <a:avLst/>
          </a:prstGeom>
        </p:spPr>
      </p:pic>
      <p:pic>
        <p:nvPicPr>
          <p:cNvPr id="6" name="Picture 5">
            <a:extLst>
              <a:ext uri="{FF2B5EF4-FFF2-40B4-BE49-F238E27FC236}">
                <a16:creationId xmlns:a16="http://schemas.microsoft.com/office/drawing/2014/main" id="{A261F193-04F9-C7C5-A66D-23A1B25BD76B}"/>
              </a:ext>
            </a:extLst>
          </p:cNvPr>
          <p:cNvPicPr>
            <a:picLocks noChangeAspect="1"/>
          </p:cNvPicPr>
          <p:nvPr/>
        </p:nvPicPr>
        <p:blipFill>
          <a:blip r:embed="rId3"/>
          <a:stretch>
            <a:fillRect/>
          </a:stretch>
        </p:blipFill>
        <p:spPr>
          <a:xfrm>
            <a:off x="4742267" y="2099968"/>
            <a:ext cx="3676520" cy="2892184"/>
          </a:xfrm>
          <a:prstGeom prst="rect">
            <a:avLst/>
          </a:prstGeom>
        </p:spPr>
      </p:pic>
    </p:spTree>
    <p:extLst>
      <p:ext uri="{BB962C8B-B14F-4D97-AF65-F5344CB8AC3E}">
        <p14:creationId xmlns:p14="http://schemas.microsoft.com/office/powerpoint/2010/main" val="934322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4025D1-C4BA-79CA-BFAB-982E68F7DABD}"/>
              </a:ext>
            </a:extLst>
          </p:cNvPr>
          <p:cNvPicPr>
            <a:picLocks noChangeAspect="1"/>
          </p:cNvPicPr>
          <p:nvPr/>
        </p:nvPicPr>
        <p:blipFill>
          <a:blip r:embed="rId2"/>
          <a:stretch>
            <a:fillRect/>
          </a:stretch>
        </p:blipFill>
        <p:spPr>
          <a:xfrm>
            <a:off x="526568" y="599090"/>
            <a:ext cx="8090863" cy="3966604"/>
          </a:xfrm>
          <a:prstGeom prst="rect">
            <a:avLst/>
          </a:prstGeom>
        </p:spPr>
      </p:pic>
    </p:spTree>
    <p:extLst>
      <p:ext uri="{BB962C8B-B14F-4D97-AF65-F5344CB8AC3E}">
        <p14:creationId xmlns:p14="http://schemas.microsoft.com/office/powerpoint/2010/main" val="197096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DDC0FB-3D38-03EA-C26C-EE6DE2E90FE2}"/>
              </a:ext>
            </a:extLst>
          </p:cNvPr>
          <p:cNvPicPr>
            <a:picLocks noChangeAspect="1"/>
          </p:cNvPicPr>
          <p:nvPr/>
        </p:nvPicPr>
        <p:blipFill>
          <a:blip r:embed="rId2"/>
          <a:stretch>
            <a:fillRect/>
          </a:stretch>
        </p:blipFill>
        <p:spPr>
          <a:xfrm>
            <a:off x="220718" y="34948"/>
            <a:ext cx="3979216" cy="3250587"/>
          </a:xfrm>
          <a:prstGeom prst="rect">
            <a:avLst/>
          </a:prstGeom>
        </p:spPr>
      </p:pic>
      <p:pic>
        <p:nvPicPr>
          <p:cNvPr id="6" name="Picture 5">
            <a:extLst>
              <a:ext uri="{FF2B5EF4-FFF2-40B4-BE49-F238E27FC236}">
                <a16:creationId xmlns:a16="http://schemas.microsoft.com/office/drawing/2014/main" id="{1558DCF3-8B83-F0F6-4ADF-2D8AB26D830F}"/>
              </a:ext>
            </a:extLst>
          </p:cNvPr>
          <p:cNvPicPr>
            <a:picLocks noChangeAspect="1"/>
          </p:cNvPicPr>
          <p:nvPr/>
        </p:nvPicPr>
        <p:blipFill>
          <a:blip r:embed="rId3"/>
          <a:stretch>
            <a:fillRect/>
          </a:stretch>
        </p:blipFill>
        <p:spPr>
          <a:xfrm>
            <a:off x="4811637" y="1961231"/>
            <a:ext cx="4181014" cy="3114822"/>
          </a:xfrm>
          <a:prstGeom prst="rect">
            <a:avLst/>
          </a:prstGeom>
        </p:spPr>
      </p:pic>
    </p:spTree>
    <p:extLst>
      <p:ext uri="{BB962C8B-B14F-4D97-AF65-F5344CB8AC3E}">
        <p14:creationId xmlns:p14="http://schemas.microsoft.com/office/powerpoint/2010/main" val="1737937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C094FF-BA0F-2E46-9557-C98F9826167F}"/>
              </a:ext>
            </a:extLst>
          </p:cNvPr>
          <p:cNvPicPr>
            <a:picLocks noChangeAspect="1"/>
          </p:cNvPicPr>
          <p:nvPr/>
        </p:nvPicPr>
        <p:blipFill>
          <a:blip r:embed="rId2"/>
          <a:stretch>
            <a:fillRect/>
          </a:stretch>
        </p:blipFill>
        <p:spPr>
          <a:xfrm>
            <a:off x="0" y="63062"/>
            <a:ext cx="2793650" cy="2151599"/>
          </a:xfrm>
          <a:prstGeom prst="rect">
            <a:avLst/>
          </a:prstGeom>
        </p:spPr>
      </p:pic>
      <p:pic>
        <p:nvPicPr>
          <p:cNvPr id="14" name="Picture 13">
            <a:extLst>
              <a:ext uri="{FF2B5EF4-FFF2-40B4-BE49-F238E27FC236}">
                <a16:creationId xmlns:a16="http://schemas.microsoft.com/office/drawing/2014/main" id="{66FB7523-98FD-B4A9-A7EA-55F08501CC56}"/>
              </a:ext>
            </a:extLst>
          </p:cNvPr>
          <p:cNvPicPr>
            <a:picLocks noChangeAspect="1"/>
          </p:cNvPicPr>
          <p:nvPr/>
        </p:nvPicPr>
        <p:blipFill>
          <a:blip r:embed="rId3"/>
          <a:stretch>
            <a:fillRect/>
          </a:stretch>
        </p:blipFill>
        <p:spPr>
          <a:xfrm>
            <a:off x="5883691" y="63062"/>
            <a:ext cx="3260309" cy="2069619"/>
          </a:xfrm>
          <a:prstGeom prst="rect">
            <a:avLst/>
          </a:prstGeom>
        </p:spPr>
      </p:pic>
      <p:pic>
        <p:nvPicPr>
          <p:cNvPr id="16" name="Picture 15">
            <a:extLst>
              <a:ext uri="{FF2B5EF4-FFF2-40B4-BE49-F238E27FC236}">
                <a16:creationId xmlns:a16="http://schemas.microsoft.com/office/drawing/2014/main" id="{9D5699FF-001A-D335-AF28-E3509DDF4044}"/>
              </a:ext>
            </a:extLst>
          </p:cNvPr>
          <p:cNvPicPr>
            <a:picLocks noChangeAspect="1"/>
          </p:cNvPicPr>
          <p:nvPr/>
        </p:nvPicPr>
        <p:blipFill>
          <a:blip r:embed="rId4"/>
          <a:stretch>
            <a:fillRect/>
          </a:stretch>
        </p:blipFill>
        <p:spPr>
          <a:xfrm>
            <a:off x="56755" y="2471092"/>
            <a:ext cx="2736895" cy="2628265"/>
          </a:xfrm>
          <a:prstGeom prst="rect">
            <a:avLst/>
          </a:prstGeom>
        </p:spPr>
      </p:pic>
      <p:pic>
        <p:nvPicPr>
          <p:cNvPr id="18" name="Picture 17">
            <a:extLst>
              <a:ext uri="{FF2B5EF4-FFF2-40B4-BE49-F238E27FC236}">
                <a16:creationId xmlns:a16="http://schemas.microsoft.com/office/drawing/2014/main" id="{B2B13447-5D4B-99BC-A67E-5E01F8827AFE}"/>
              </a:ext>
            </a:extLst>
          </p:cNvPr>
          <p:cNvPicPr>
            <a:picLocks noChangeAspect="1"/>
          </p:cNvPicPr>
          <p:nvPr/>
        </p:nvPicPr>
        <p:blipFill>
          <a:blip r:embed="rId5"/>
          <a:stretch>
            <a:fillRect/>
          </a:stretch>
        </p:blipFill>
        <p:spPr>
          <a:xfrm>
            <a:off x="6129633" y="2452173"/>
            <a:ext cx="2978405" cy="2710245"/>
          </a:xfrm>
          <a:prstGeom prst="rect">
            <a:avLst/>
          </a:prstGeom>
        </p:spPr>
      </p:pic>
      <p:pic>
        <p:nvPicPr>
          <p:cNvPr id="20" name="Picture 19">
            <a:extLst>
              <a:ext uri="{FF2B5EF4-FFF2-40B4-BE49-F238E27FC236}">
                <a16:creationId xmlns:a16="http://schemas.microsoft.com/office/drawing/2014/main" id="{1F3ACB62-C295-222C-34D5-84D74EADB281}"/>
              </a:ext>
            </a:extLst>
          </p:cNvPr>
          <p:cNvPicPr>
            <a:picLocks noChangeAspect="1"/>
          </p:cNvPicPr>
          <p:nvPr/>
        </p:nvPicPr>
        <p:blipFill>
          <a:blip r:embed="rId6"/>
          <a:stretch>
            <a:fillRect/>
          </a:stretch>
        </p:blipFill>
        <p:spPr>
          <a:xfrm>
            <a:off x="2926081" y="63062"/>
            <a:ext cx="2664036" cy="2069619"/>
          </a:xfrm>
          <a:prstGeom prst="rect">
            <a:avLst/>
          </a:prstGeom>
        </p:spPr>
      </p:pic>
      <p:pic>
        <p:nvPicPr>
          <p:cNvPr id="22" name="Picture 21">
            <a:extLst>
              <a:ext uri="{FF2B5EF4-FFF2-40B4-BE49-F238E27FC236}">
                <a16:creationId xmlns:a16="http://schemas.microsoft.com/office/drawing/2014/main" id="{255D6335-A5F1-5F63-4DB1-FFF65350F7E0}"/>
              </a:ext>
            </a:extLst>
          </p:cNvPr>
          <p:cNvPicPr>
            <a:picLocks noChangeAspect="1"/>
          </p:cNvPicPr>
          <p:nvPr/>
        </p:nvPicPr>
        <p:blipFill>
          <a:blip r:embed="rId7"/>
          <a:stretch>
            <a:fillRect/>
          </a:stretch>
        </p:blipFill>
        <p:spPr>
          <a:xfrm>
            <a:off x="3014368" y="2439560"/>
            <a:ext cx="2869323" cy="2628265"/>
          </a:xfrm>
          <a:prstGeom prst="rect">
            <a:avLst/>
          </a:prstGeom>
        </p:spPr>
      </p:pic>
    </p:spTree>
    <p:extLst>
      <p:ext uri="{BB962C8B-B14F-4D97-AF65-F5344CB8AC3E}">
        <p14:creationId xmlns:p14="http://schemas.microsoft.com/office/powerpoint/2010/main" val="33463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90E0F2-9958-E13F-A21C-1620315CF055}"/>
              </a:ext>
            </a:extLst>
          </p:cNvPr>
          <p:cNvSpPr txBox="1"/>
          <p:nvPr/>
        </p:nvSpPr>
        <p:spPr>
          <a:xfrm>
            <a:off x="901788" y="454047"/>
            <a:ext cx="7416099" cy="4401205"/>
          </a:xfrm>
          <a:prstGeom prst="rect">
            <a:avLst/>
          </a:prstGeom>
          <a:noFill/>
        </p:spPr>
        <p:txBody>
          <a:bodyPr wrap="square" rtlCol="0">
            <a:spAutoFit/>
          </a:bodyPr>
          <a:lstStyle/>
          <a:p>
            <a:r>
              <a:rPr lang="en-US" dirty="0">
                <a:solidFill>
                  <a:schemeClr val="bg1"/>
                </a:solidFill>
              </a:rPr>
              <a:t>Columns Considered for above Clustering :</a:t>
            </a:r>
          </a:p>
          <a:p>
            <a:r>
              <a:rPr lang="en-US" dirty="0">
                <a:solidFill>
                  <a:schemeClr val="bg1"/>
                </a:solidFill>
              </a:rPr>
              <a:t>As our goal was to increase Revenue her two columns revenue_last_30 and total_data_used_30 are used to compare with columns data_usage_30, account_balance,device_type,device_data_enabled,user_segment,device_network.</a:t>
            </a:r>
          </a:p>
          <a:p>
            <a:endParaRPr lang="en-US" dirty="0">
              <a:solidFill>
                <a:schemeClr val="bg1"/>
              </a:solidFill>
            </a:endParaRPr>
          </a:p>
          <a:p>
            <a:r>
              <a:rPr lang="en-US" dirty="0">
                <a:solidFill>
                  <a:schemeClr val="bg1"/>
                </a:solidFill>
              </a:rPr>
              <a:t>Conclusion:</a:t>
            </a:r>
          </a:p>
          <a:p>
            <a:r>
              <a:rPr lang="en-US" dirty="0">
                <a:solidFill>
                  <a:schemeClr val="bg1"/>
                </a:solidFill>
              </a:rPr>
              <a:t>1. User Segment Platinum generates most revenue followed by gold then Silver</a:t>
            </a:r>
          </a:p>
          <a:p>
            <a:r>
              <a:rPr lang="en-US" dirty="0">
                <a:solidFill>
                  <a:schemeClr val="bg1"/>
                </a:solidFill>
              </a:rPr>
              <a:t>2. 4G generates most revenue followed by 1G,2G,5G and 3G</a:t>
            </a:r>
          </a:p>
          <a:p>
            <a:r>
              <a:rPr lang="en-US" dirty="0">
                <a:solidFill>
                  <a:schemeClr val="bg1"/>
                </a:solidFill>
              </a:rPr>
              <a:t>3. Smartphone generates most Revenue</a:t>
            </a:r>
          </a:p>
          <a:p>
            <a:r>
              <a:rPr lang="en-US" dirty="0">
                <a:solidFill>
                  <a:schemeClr val="bg1"/>
                </a:solidFill>
              </a:rPr>
              <a:t>4. Data Usage is directly Proportional to revenue</a:t>
            </a:r>
          </a:p>
          <a:p>
            <a:r>
              <a:rPr lang="en-US" dirty="0">
                <a:solidFill>
                  <a:schemeClr val="bg1"/>
                </a:solidFill>
              </a:rPr>
              <a:t>5. Smartphone users uses most data</a:t>
            </a:r>
          </a:p>
          <a:p>
            <a:r>
              <a:rPr lang="en-US" dirty="0">
                <a:solidFill>
                  <a:schemeClr val="bg1"/>
                </a:solidFill>
              </a:rPr>
              <a:t>6. Most data is Used by 4G followed by 5G,2G,1G,3G</a:t>
            </a:r>
          </a:p>
          <a:p>
            <a:r>
              <a:rPr lang="en-US" dirty="0">
                <a:solidFill>
                  <a:schemeClr val="bg1"/>
                </a:solidFill>
              </a:rPr>
              <a:t>7. As Device Data is Enabled , </a:t>
            </a:r>
            <a:r>
              <a:rPr lang="en-US" dirty="0" err="1">
                <a:solidFill>
                  <a:schemeClr val="bg1"/>
                </a:solidFill>
              </a:rPr>
              <a:t>DataUsage</a:t>
            </a:r>
            <a:r>
              <a:rPr lang="en-US" dirty="0">
                <a:solidFill>
                  <a:schemeClr val="bg1"/>
                </a:solidFill>
              </a:rPr>
              <a:t> Increases, Hence Revenue Increases</a:t>
            </a:r>
          </a:p>
          <a:p>
            <a:r>
              <a:rPr lang="en-US" dirty="0">
                <a:solidFill>
                  <a:schemeClr val="bg1"/>
                </a:solidFill>
              </a:rPr>
              <a:t>8. An account having last account balance as zero generates most revenue and vice versa that means create VAS for both type of users who has last account balance zero and vice versa</a:t>
            </a:r>
          </a:p>
          <a:p>
            <a:endParaRPr lang="en-US" dirty="0">
              <a:solidFill>
                <a:schemeClr val="bg1"/>
              </a:solidFill>
            </a:endParaRPr>
          </a:p>
          <a:p>
            <a:endParaRPr lang="en-US" dirty="0">
              <a:solidFill>
                <a:schemeClr val="bg1"/>
              </a:solidFill>
            </a:endParaRPr>
          </a:p>
          <a:p>
            <a:r>
              <a:rPr lang="en-US" dirty="0">
                <a:solidFill>
                  <a:schemeClr val="bg1"/>
                </a:solidFill>
              </a:rPr>
              <a:t>Bundle Pack that can be created from above conclusion:</a:t>
            </a:r>
          </a:p>
          <a:p>
            <a:r>
              <a:rPr lang="en-US" dirty="0">
                <a:solidFill>
                  <a:schemeClr val="bg1"/>
                </a:solidFill>
              </a:rPr>
              <a:t>4G Data, Smartphone Users and more VAS packs</a:t>
            </a:r>
            <a:r>
              <a:rPr lang="en-US" dirty="0"/>
              <a:t>.</a:t>
            </a:r>
            <a:endParaRPr lang="en-IN" dirty="0"/>
          </a:p>
        </p:txBody>
      </p:sp>
    </p:spTree>
    <p:extLst>
      <p:ext uri="{BB962C8B-B14F-4D97-AF65-F5344CB8AC3E}">
        <p14:creationId xmlns:p14="http://schemas.microsoft.com/office/powerpoint/2010/main" val="1243161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A0DA-93FE-9787-0935-BDAB6EA05796}"/>
              </a:ext>
            </a:extLst>
          </p:cNvPr>
          <p:cNvSpPr>
            <a:spLocks noGrp="1"/>
          </p:cNvSpPr>
          <p:nvPr>
            <p:ph type="title"/>
          </p:nvPr>
        </p:nvSpPr>
        <p:spPr/>
        <p:txBody>
          <a:bodyPr/>
          <a:lstStyle/>
          <a:p>
            <a:pPr algn="l"/>
            <a:r>
              <a:rPr lang="en-US" b="1" u="sng" dirty="0">
                <a:solidFill>
                  <a:schemeClr val="bg1"/>
                </a:solidFill>
              </a:rPr>
              <a:t>CONCLUSION:-</a:t>
            </a:r>
            <a:endParaRPr lang="en-IN" b="1" u="sng" dirty="0">
              <a:solidFill>
                <a:schemeClr val="bg1"/>
              </a:solidFill>
            </a:endParaRPr>
          </a:p>
        </p:txBody>
      </p:sp>
      <p:sp>
        <p:nvSpPr>
          <p:cNvPr id="3" name="TextBox 2">
            <a:extLst>
              <a:ext uri="{FF2B5EF4-FFF2-40B4-BE49-F238E27FC236}">
                <a16:creationId xmlns:a16="http://schemas.microsoft.com/office/drawing/2014/main" id="{2232BA78-A315-6D9F-8874-B98774C8CF75}"/>
              </a:ext>
            </a:extLst>
          </p:cNvPr>
          <p:cNvSpPr txBox="1"/>
          <p:nvPr/>
        </p:nvSpPr>
        <p:spPr>
          <a:xfrm>
            <a:off x="643234" y="1160341"/>
            <a:ext cx="7435018" cy="1169551"/>
          </a:xfrm>
          <a:prstGeom prst="rect">
            <a:avLst/>
          </a:prstGeom>
          <a:noFill/>
        </p:spPr>
        <p:txBody>
          <a:bodyPr wrap="square" rtlCol="0">
            <a:spAutoFit/>
          </a:bodyPr>
          <a:lstStyle/>
          <a:p>
            <a:pPr algn="l"/>
            <a:endParaRPr lang="en-US" sz="1400" dirty="0">
              <a:solidFill>
                <a:srgbClr val="C00000"/>
              </a:solidFill>
            </a:endParaRPr>
          </a:p>
          <a:p>
            <a:pPr algn="l"/>
            <a:r>
              <a:rPr lang="en-US" sz="1400" b="1" i="1" dirty="0">
                <a:solidFill>
                  <a:schemeClr val="bg1"/>
                </a:solidFill>
              </a:rPr>
              <a:t>In this introduction, we have outlined the objective, project overview, and expected outcomes of this capstone project. We believe that this project has the potential to make a significant impact on the telecommunication company. We are excited to begin working on this project and we look forward to sharing our results with you.</a:t>
            </a:r>
            <a:endParaRPr lang="en-IN" sz="1400" b="1" i="1" dirty="0">
              <a:solidFill>
                <a:schemeClr val="bg1"/>
              </a:solidFill>
            </a:endParaRPr>
          </a:p>
        </p:txBody>
      </p:sp>
    </p:spTree>
    <p:extLst>
      <p:ext uri="{BB962C8B-B14F-4D97-AF65-F5344CB8AC3E}">
        <p14:creationId xmlns:p14="http://schemas.microsoft.com/office/powerpoint/2010/main" val="1928542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901F-2F5C-67FD-6C7D-CF17F77D4A97}"/>
              </a:ext>
            </a:extLst>
          </p:cNvPr>
          <p:cNvSpPr>
            <a:spLocks noGrp="1"/>
          </p:cNvSpPr>
          <p:nvPr>
            <p:ph type="title"/>
          </p:nvPr>
        </p:nvSpPr>
        <p:spPr>
          <a:xfrm>
            <a:off x="649719" y="1772772"/>
            <a:ext cx="7710600" cy="1292754"/>
          </a:xfrm>
        </p:spPr>
        <p:txBody>
          <a:bodyPr/>
          <a:lstStyle/>
          <a:p>
            <a:r>
              <a:rPr lang="en-US" sz="4800" b="1" dirty="0"/>
              <a:t>THANK YOU</a:t>
            </a:r>
            <a:endParaRPr lang="en-IN" sz="4800" b="1" dirty="0"/>
          </a:p>
        </p:txBody>
      </p:sp>
    </p:spTree>
    <p:extLst>
      <p:ext uri="{BB962C8B-B14F-4D97-AF65-F5344CB8AC3E}">
        <p14:creationId xmlns:p14="http://schemas.microsoft.com/office/powerpoint/2010/main" val="434501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txBox="1">
            <a:spLocks noGrp="1"/>
          </p:cNvSpPr>
          <p:nvPr>
            <p:ph type="subTitle" idx="1"/>
          </p:nvPr>
        </p:nvSpPr>
        <p:spPr>
          <a:xfrm>
            <a:off x="794700" y="1316825"/>
            <a:ext cx="8214000" cy="30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0B5394"/>
                </a:solidFill>
              </a:rPr>
              <a:t>The project will be divided into the following phases:</a:t>
            </a:r>
            <a:endParaRPr sz="1700" b="1">
              <a:solidFill>
                <a:srgbClr val="134F5C"/>
              </a:solidFill>
            </a:endParaRPr>
          </a:p>
          <a:p>
            <a:pPr marL="0" lvl="0" indent="0" algn="l" rtl="0">
              <a:spcBef>
                <a:spcPts val="0"/>
              </a:spcBef>
              <a:spcAft>
                <a:spcPts val="0"/>
              </a:spcAft>
              <a:buNone/>
            </a:pPr>
            <a:endParaRPr/>
          </a:p>
          <a:p>
            <a:pPr marL="0" lvl="0" indent="0" algn="l" rtl="0">
              <a:spcBef>
                <a:spcPts val="0"/>
              </a:spcBef>
              <a:spcAft>
                <a:spcPts val="0"/>
              </a:spcAft>
              <a:buNone/>
            </a:pPr>
            <a:r>
              <a:rPr lang="en" sz="1500" b="1" i="1">
                <a:solidFill>
                  <a:srgbClr val="1155CC"/>
                </a:solidFill>
              </a:rPr>
              <a:t>1.Data collection: We will collect data on customer behavior and preferences. This data will be used to train the recommendation system.</a:t>
            </a:r>
            <a:endParaRPr sz="1500" b="1" i="1">
              <a:solidFill>
                <a:srgbClr val="1155CC"/>
              </a:solidFill>
            </a:endParaRPr>
          </a:p>
          <a:p>
            <a:pPr marL="0" lvl="0" indent="0" algn="l" rtl="0">
              <a:spcBef>
                <a:spcPts val="0"/>
              </a:spcBef>
              <a:spcAft>
                <a:spcPts val="0"/>
              </a:spcAft>
              <a:buNone/>
            </a:pPr>
            <a:r>
              <a:rPr lang="en" sz="1500" b="1" i="1">
                <a:solidFill>
                  <a:srgbClr val="1155CC"/>
                </a:solidFill>
              </a:rPr>
              <a:t>2.Model development: We will use machine learning techniques to develop a recommendation system.</a:t>
            </a:r>
            <a:endParaRPr sz="1500" b="1" i="1">
              <a:solidFill>
                <a:srgbClr val="1155CC"/>
              </a:solidFill>
            </a:endParaRPr>
          </a:p>
          <a:p>
            <a:pPr marL="0" lvl="0" indent="0" algn="l" rtl="0">
              <a:spcBef>
                <a:spcPts val="0"/>
              </a:spcBef>
              <a:spcAft>
                <a:spcPts val="0"/>
              </a:spcAft>
              <a:buNone/>
            </a:pPr>
            <a:r>
              <a:rPr lang="en" sz="1500" b="1" i="1">
                <a:solidFill>
                  <a:srgbClr val="1155CC"/>
                </a:solidFill>
              </a:rPr>
              <a:t>3.Model evaluation: We will evaluate the performance of the recommendation system.</a:t>
            </a:r>
            <a:endParaRPr sz="1500" b="1" i="1">
              <a:solidFill>
                <a:srgbClr val="1155CC"/>
              </a:solidFill>
            </a:endParaRPr>
          </a:p>
          <a:p>
            <a:pPr marL="0" lvl="0" indent="0" algn="l" rtl="0">
              <a:spcBef>
                <a:spcPts val="0"/>
              </a:spcBef>
              <a:spcAft>
                <a:spcPts val="0"/>
              </a:spcAft>
              <a:buNone/>
            </a:pPr>
            <a:r>
              <a:rPr lang="en" sz="1500" b="1" i="1">
                <a:solidFill>
                  <a:srgbClr val="1155CC"/>
                </a:solidFill>
              </a:rPr>
              <a:t>4.Deployment: We will deploy the recommendation system to production</a:t>
            </a:r>
            <a:r>
              <a:rPr lang="en" sz="1300">
                <a:solidFill>
                  <a:srgbClr val="1155CC"/>
                </a:solidFill>
              </a:rPr>
              <a:t>.</a:t>
            </a:r>
            <a:endParaRPr sz="1300">
              <a:solidFill>
                <a:srgbClr val="1155CC"/>
              </a:solidFill>
            </a:endParaRPr>
          </a:p>
          <a:p>
            <a:pPr marL="0" lvl="0" indent="0" algn="l" rtl="0">
              <a:spcBef>
                <a:spcPts val="0"/>
              </a:spcBef>
              <a:spcAft>
                <a:spcPts val="0"/>
              </a:spcAft>
              <a:buNone/>
            </a:pPr>
            <a:endParaRPr>
              <a:solidFill>
                <a:srgbClr val="1155CC"/>
              </a:solidFill>
            </a:endParaRPr>
          </a:p>
        </p:txBody>
      </p:sp>
      <p:sp>
        <p:nvSpPr>
          <p:cNvPr id="415" name="Google Shape;415;p43"/>
          <p:cNvSpPr txBox="1">
            <a:spLocks noGrp="1"/>
          </p:cNvSpPr>
          <p:nvPr>
            <p:ph type="title" idx="13"/>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rgbClr val="980000"/>
                </a:solidFill>
              </a:rPr>
              <a:t>PROJECT OVERVIEW</a:t>
            </a:r>
            <a:endParaRPr b="1" u="sng">
              <a:solidFill>
                <a:srgbClr val="98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30E06E0D-40F0-D840-ABFD-9539AE4FF926}"/>
              </a:ext>
            </a:extLst>
          </p:cNvPr>
          <p:cNvSpPr>
            <a:spLocks noGrp="1"/>
          </p:cNvSpPr>
          <p:nvPr>
            <p:ph type="subTitle" idx="9"/>
          </p:nvPr>
        </p:nvSpPr>
        <p:spPr>
          <a:xfrm>
            <a:off x="201799" y="182880"/>
            <a:ext cx="6882751" cy="4360526"/>
          </a:xfrm>
        </p:spPr>
        <p:txBody>
          <a:bodyPr/>
          <a:lstStyle/>
          <a:p>
            <a:pPr algn="l"/>
            <a:r>
              <a:rPr lang="en-US" sz="2000" b="1" u="sng" dirty="0">
                <a:solidFill>
                  <a:srgbClr val="C00000"/>
                </a:solidFill>
              </a:rPr>
              <a:t>EXPECTED</a:t>
            </a:r>
            <a:r>
              <a:rPr lang="en-US" sz="2000" b="1" u="sng" dirty="0">
                <a:solidFill>
                  <a:srgbClr val="FF0000"/>
                </a:solidFill>
              </a:rPr>
              <a:t> </a:t>
            </a:r>
            <a:r>
              <a:rPr lang="en-US" sz="2000" b="1" u="sng" dirty="0">
                <a:solidFill>
                  <a:srgbClr val="C00000"/>
                </a:solidFill>
              </a:rPr>
              <a:t>OUTCOMES</a:t>
            </a:r>
            <a:r>
              <a:rPr lang="en-US" sz="2000" b="1" dirty="0">
                <a:solidFill>
                  <a:srgbClr val="C00000"/>
                </a:solidFill>
              </a:rPr>
              <a:t>:-</a:t>
            </a:r>
          </a:p>
          <a:p>
            <a:pPr algn="l"/>
            <a:r>
              <a:rPr lang="en-US" sz="1600" b="1" dirty="0">
                <a:solidFill>
                  <a:srgbClr val="002060"/>
                </a:solidFill>
              </a:rPr>
              <a:t>The expected outcomes of this project are:</a:t>
            </a:r>
          </a:p>
          <a:p>
            <a:pPr algn="l"/>
            <a:r>
              <a:rPr lang="en-US" sz="1600" b="1" dirty="0">
                <a:solidFill>
                  <a:srgbClr val="002060"/>
                </a:solidFill>
              </a:rPr>
              <a:t>1.A recommendation system that can personalize offers and promotions for customers.</a:t>
            </a:r>
          </a:p>
          <a:p>
            <a:pPr algn="l"/>
            <a:r>
              <a:rPr lang="en-US" sz="1600" b="1" dirty="0">
                <a:solidFill>
                  <a:srgbClr val="002060"/>
                </a:solidFill>
              </a:rPr>
              <a:t>2.Increased revenue and customer satisfaction for the telecommunication company.</a:t>
            </a:r>
          </a:p>
          <a:p>
            <a:pPr algn="l"/>
            <a:r>
              <a:rPr lang="en-US" sz="1600" b="1" dirty="0">
                <a:solidFill>
                  <a:srgbClr val="002060"/>
                </a:solidFill>
              </a:rPr>
              <a:t>3.A better understanding of how machine learning can be used to improve the customer experience.</a:t>
            </a:r>
          </a:p>
        </p:txBody>
      </p:sp>
    </p:spTree>
    <p:extLst>
      <p:ext uri="{BB962C8B-B14F-4D97-AF65-F5344CB8AC3E}">
        <p14:creationId xmlns:p14="http://schemas.microsoft.com/office/powerpoint/2010/main" val="1478839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 name="Picture 3">
            <a:extLst>
              <a:ext uri="{FF2B5EF4-FFF2-40B4-BE49-F238E27FC236}">
                <a16:creationId xmlns:a16="http://schemas.microsoft.com/office/drawing/2014/main" id="{E6A591AB-4C3E-3E79-DDC3-5D0C017F1305}"/>
              </a:ext>
            </a:extLst>
          </p:cNvPr>
          <p:cNvPicPr>
            <a:picLocks noChangeAspect="1"/>
          </p:cNvPicPr>
          <p:nvPr/>
        </p:nvPicPr>
        <p:blipFill>
          <a:blip r:embed="rId3"/>
          <a:stretch>
            <a:fillRect/>
          </a:stretch>
        </p:blipFill>
        <p:spPr>
          <a:xfrm>
            <a:off x="2026699" y="614764"/>
            <a:ext cx="5090601" cy="3913971"/>
          </a:xfrm>
          <a:prstGeom prst="rect">
            <a:avLst/>
          </a:prstGeom>
        </p:spPr>
      </p:pic>
      <p:sp>
        <p:nvSpPr>
          <p:cNvPr id="420" name="Google Shape;420;p44"/>
          <p:cNvSpPr txBox="1">
            <a:spLocks noGrp="1"/>
          </p:cNvSpPr>
          <p:nvPr>
            <p:ph type="subTitle" idx="1"/>
          </p:nvPr>
        </p:nvSpPr>
        <p:spPr>
          <a:xfrm>
            <a:off x="1077739" y="662103"/>
            <a:ext cx="7512293" cy="42870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Akatab"/>
              <a:ea typeface="Akatab"/>
              <a:cs typeface="Akatab"/>
              <a:sym typeface="Akatab"/>
            </a:endParaRPr>
          </a:p>
        </p:txBody>
      </p:sp>
      <p:sp>
        <p:nvSpPr>
          <p:cNvPr id="421" name="Google Shape;421;p44"/>
          <p:cNvSpPr txBox="1">
            <a:spLocks noGrp="1"/>
          </p:cNvSpPr>
          <p:nvPr>
            <p:ph type="title"/>
          </p:nvPr>
        </p:nvSpPr>
        <p:spPr>
          <a:xfrm>
            <a:off x="1152499" y="250522"/>
            <a:ext cx="6297754" cy="5665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u="sng" dirty="0"/>
              <a:t>DATA MANIPULATION </a:t>
            </a:r>
            <a:endParaRPr sz="2800" b="1" u="sng" dirty="0"/>
          </a:p>
        </p:txBody>
      </p:sp>
      <p:grpSp>
        <p:nvGrpSpPr>
          <p:cNvPr id="422" name="Google Shape;422;p44"/>
          <p:cNvGrpSpPr/>
          <p:nvPr/>
        </p:nvGrpSpPr>
        <p:grpSpPr>
          <a:xfrm>
            <a:off x="456732" y="479632"/>
            <a:ext cx="8385900" cy="90900"/>
            <a:chOff x="160950" y="480600"/>
            <a:chExt cx="8385900" cy="90900"/>
          </a:xfrm>
        </p:grpSpPr>
        <p:cxnSp>
          <p:nvCxnSpPr>
            <p:cNvPr id="423" name="Google Shape;423;p44"/>
            <p:cNvCxnSpPr/>
            <p:nvPr/>
          </p:nvCxnSpPr>
          <p:spPr>
            <a:xfrm>
              <a:off x="160950" y="571500"/>
              <a:ext cx="8385900" cy="0"/>
            </a:xfrm>
            <a:prstGeom prst="straightConnector1">
              <a:avLst/>
            </a:prstGeom>
            <a:noFill/>
            <a:ln w="9525" cap="flat" cmpd="sng">
              <a:solidFill>
                <a:schemeClr val="lt1"/>
              </a:solidFill>
              <a:prstDash val="solid"/>
              <a:round/>
              <a:headEnd type="none" w="med" len="med"/>
              <a:tailEnd type="none" w="med" len="med"/>
            </a:ln>
          </p:spPr>
        </p:cxnSp>
        <p:sp>
          <p:nvSpPr>
            <p:cNvPr id="424" name="Google Shape;424;p44"/>
            <p:cNvSpPr/>
            <p:nvPr/>
          </p:nvSpPr>
          <p:spPr>
            <a:xfrm>
              <a:off x="8041650" y="480600"/>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4"/>
          <p:cNvGrpSpPr/>
          <p:nvPr/>
        </p:nvGrpSpPr>
        <p:grpSpPr>
          <a:xfrm>
            <a:off x="1113520" y="156298"/>
            <a:ext cx="90900" cy="3697200"/>
            <a:chOff x="1113520" y="156298"/>
            <a:chExt cx="90900" cy="3697200"/>
          </a:xfrm>
        </p:grpSpPr>
        <p:sp>
          <p:nvSpPr>
            <p:cNvPr id="426" name="Google Shape;426;p44"/>
            <p:cNvSpPr/>
            <p:nvPr/>
          </p:nvSpPr>
          <p:spPr>
            <a:xfrm rot="-5400000">
              <a:off x="906370" y="3555448"/>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 name="Google Shape;427;p44"/>
            <p:cNvCxnSpPr/>
            <p:nvPr/>
          </p:nvCxnSpPr>
          <p:spPr>
            <a:xfrm rot="10800000">
              <a:off x="1121185" y="156298"/>
              <a:ext cx="0" cy="3434700"/>
            </a:xfrm>
            <a:prstGeom prst="straightConnector1">
              <a:avLst/>
            </a:prstGeom>
            <a:noFill/>
            <a:ln w="9525" cap="flat" cmpd="sng">
              <a:solidFill>
                <a:schemeClr val="lt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A933D45C-6588-7EA0-51FB-4D1C423B56F1}"/>
              </a:ext>
            </a:extLst>
          </p:cNvPr>
          <p:cNvPicPr>
            <a:picLocks noChangeAspect="1"/>
          </p:cNvPicPr>
          <p:nvPr/>
        </p:nvPicPr>
        <p:blipFill>
          <a:blip r:embed="rId4"/>
          <a:stretch>
            <a:fillRect/>
          </a:stretch>
        </p:blipFill>
        <p:spPr>
          <a:xfrm>
            <a:off x="1152499" y="657206"/>
            <a:ext cx="4585758" cy="2270626"/>
          </a:xfrm>
          <a:prstGeom prst="rect">
            <a:avLst/>
          </a:prstGeom>
        </p:spPr>
      </p:pic>
      <p:pic>
        <p:nvPicPr>
          <p:cNvPr id="8" name="Picture 7">
            <a:extLst>
              <a:ext uri="{FF2B5EF4-FFF2-40B4-BE49-F238E27FC236}">
                <a16:creationId xmlns:a16="http://schemas.microsoft.com/office/drawing/2014/main" id="{C6CE5722-B14B-029F-3D3A-E410843D850E}"/>
              </a:ext>
            </a:extLst>
          </p:cNvPr>
          <p:cNvPicPr>
            <a:picLocks noChangeAspect="1"/>
          </p:cNvPicPr>
          <p:nvPr/>
        </p:nvPicPr>
        <p:blipFill>
          <a:blip r:embed="rId5"/>
          <a:stretch>
            <a:fillRect/>
          </a:stretch>
        </p:blipFill>
        <p:spPr>
          <a:xfrm>
            <a:off x="1113519" y="2993274"/>
            <a:ext cx="6292518" cy="1890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072DA9-5E87-BA58-DFC0-8995702A04AC}"/>
              </a:ext>
            </a:extLst>
          </p:cNvPr>
          <p:cNvSpPr>
            <a:spLocks noGrp="1"/>
          </p:cNvSpPr>
          <p:nvPr>
            <p:ph type="subTitle" idx="1"/>
          </p:nvPr>
        </p:nvSpPr>
        <p:spPr>
          <a:xfrm>
            <a:off x="485124" y="399651"/>
            <a:ext cx="7189530" cy="4689458"/>
          </a:xfrm>
        </p:spPr>
        <p:txBody>
          <a:bodyPr/>
          <a:lstStyle/>
          <a:p>
            <a:endParaRPr lang="en-IN" dirty="0"/>
          </a:p>
        </p:txBody>
      </p:sp>
      <p:pic>
        <p:nvPicPr>
          <p:cNvPr id="5" name="Picture 4">
            <a:extLst>
              <a:ext uri="{FF2B5EF4-FFF2-40B4-BE49-F238E27FC236}">
                <a16:creationId xmlns:a16="http://schemas.microsoft.com/office/drawing/2014/main" id="{11940638-4FC7-C82A-A74D-4CBD50C1CA27}"/>
              </a:ext>
            </a:extLst>
          </p:cNvPr>
          <p:cNvPicPr>
            <a:picLocks noChangeAspect="1"/>
          </p:cNvPicPr>
          <p:nvPr/>
        </p:nvPicPr>
        <p:blipFill>
          <a:blip r:embed="rId2"/>
          <a:stretch>
            <a:fillRect/>
          </a:stretch>
        </p:blipFill>
        <p:spPr>
          <a:xfrm>
            <a:off x="529721" y="454798"/>
            <a:ext cx="4401733" cy="3391988"/>
          </a:xfrm>
          <a:prstGeom prst="rect">
            <a:avLst/>
          </a:prstGeom>
        </p:spPr>
      </p:pic>
    </p:spTree>
    <p:extLst>
      <p:ext uri="{BB962C8B-B14F-4D97-AF65-F5344CB8AC3E}">
        <p14:creationId xmlns:p14="http://schemas.microsoft.com/office/powerpoint/2010/main" val="94471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3" name="Google Shape;433;p45"/>
          <p:cNvSpPr txBox="1">
            <a:spLocks noGrp="1"/>
          </p:cNvSpPr>
          <p:nvPr>
            <p:ph type="subTitle" idx="1"/>
          </p:nvPr>
        </p:nvSpPr>
        <p:spPr>
          <a:xfrm>
            <a:off x="757825" y="814193"/>
            <a:ext cx="7365301" cy="37765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grpSp>
        <p:nvGrpSpPr>
          <p:cNvPr id="435" name="Google Shape;435;p45"/>
          <p:cNvGrpSpPr/>
          <p:nvPr/>
        </p:nvGrpSpPr>
        <p:grpSpPr>
          <a:xfrm flipH="1">
            <a:off x="576156" y="508623"/>
            <a:ext cx="8385900" cy="90900"/>
            <a:chOff x="160950" y="480600"/>
            <a:chExt cx="8385900" cy="90900"/>
          </a:xfrm>
        </p:grpSpPr>
        <p:cxnSp>
          <p:nvCxnSpPr>
            <p:cNvPr id="436" name="Google Shape;436;p45"/>
            <p:cNvCxnSpPr/>
            <p:nvPr/>
          </p:nvCxnSpPr>
          <p:spPr>
            <a:xfrm>
              <a:off x="160950" y="571500"/>
              <a:ext cx="8385900" cy="0"/>
            </a:xfrm>
            <a:prstGeom prst="straightConnector1">
              <a:avLst/>
            </a:prstGeom>
            <a:noFill/>
            <a:ln w="9525" cap="flat" cmpd="sng">
              <a:solidFill>
                <a:schemeClr val="lt1"/>
              </a:solidFill>
              <a:prstDash val="solid"/>
              <a:round/>
              <a:headEnd type="none" w="med" len="med"/>
              <a:tailEnd type="none" w="med" len="med"/>
            </a:ln>
          </p:spPr>
        </p:cxnSp>
        <p:sp>
          <p:nvSpPr>
            <p:cNvPr id="437" name="Google Shape;437;p45"/>
            <p:cNvSpPr/>
            <p:nvPr/>
          </p:nvSpPr>
          <p:spPr>
            <a:xfrm>
              <a:off x="8041650" y="480600"/>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45"/>
          <p:cNvGrpSpPr/>
          <p:nvPr/>
        </p:nvGrpSpPr>
        <p:grpSpPr>
          <a:xfrm rot="10800000">
            <a:off x="7961770" y="1295598"/>
            <a:ext cx="90900" cy="3697200"/>
            <a:chOff x="1113520" y="156298"/>
            <a:chExt cx="90900" cy="3697200"/>
          </a:xfrm>
        </p:grpSpPr>
        <p:sp>
          <p:nvSpPr>
            <p:cNvPr id="439" name="Google Shape;439;p45"/>
            <p:cNvSpPr/>
            <p:nvPr/>
          </p:nvSpPr>
          <p:spPr>
            <a:xfrm rot="-5400000">
              <a:off x="906370" y="3555448"/>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 name="Google Shape;440;p45"/>
            <p:cNvCxnSpPr/>
            <p:nvPr/>
          </p:nvCxnSpPr>
          <p:spPr>
            <a:xfrm rot="10800000">
              <a:off x="1121185" y="156298"/>
              <a:ext cx="0" cy="3434700"/>
            </a:xfrm>
            <a:prstGeom prst="straightConnector1">
              <a:avLst/>
            </a:prstGeom>
            <a:noFill/>
            <a:ln w="9525" cap="flat" cmpd="sng">
              <a:solidFill>
                <a:schemeClr val="lt1"/>
              </a:solidFill>
              <a:prstDash val="solid"/>
              <a:round/>
              <a:headEnd type="none" w="med" len="med"/>
              <a:tailEnd type="none" w="med" len="med"/>
            </a:ln>
          </p:spPr>
        </p:cxnSp>
      </p:grpSp>
      <p:pic>
        <p:nvPicPr>
          <p:cNvPr id="5" name="Picture 4">
            <a:extLst>
              <a:ext uri="{FF2B5EF4-FFF2-40B4-BE49-F238E27FC236}">
                <a16:creationId xmlns:a16="http://schemas.microsoft.com/office/drawing/2014/main" id="{3DA10746-9EAB-F917-B755-EB43FF0CC9B8}"/>
              </a:ext>
            </a:extLst>
          </p:cNvPr>
          <p:cNvPicPr>
            <a:picLocks noChangeAspect="1"/>
          </p:cNvPicPr>
          <p:nvPr/>
        </p:nvPicPr>
        <p:blipFill>
          <a:blip r:embed="rId3"/>
          <a:stretch>
            <a:fillRect/>
          </a:stretch>
        </p:blipFill>
        <p:spPr>
          <a:xfrm>
            <a:off x="828756" y="892222"/>
            <a:ext cx="5698165" cy="27626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C09F5957-D500-EC97-80D2-37C11516139B}"/>
              </a:ext>
            </a:extLst>
          </p:cNvPr>
          <p:cNvSpPr>
            <a:spLocks noGrp="1"/>
          </p:cNvSpPr>
          <p:nvPr>
            <p:ph type="subTitle" idx="1"/>
          </p:nvPr>
        </p:nvSpPr>
        <p:spPr>
          <a:xfrm>
            <a:off x="50450" y="668458"/>
            <a:ext cx="8740402" cy="3478854"/>
          </a:xfrm>
        </p:spPr>
        <p:txBody>
          <a:bodyPr/>
          <a:lstStyle/>
          <a:p>
            <a:endParaRPr lang="en-IN" dirty="0"/>
          </a:p>
        </p:txBody>
      </p:sp>
      <p:pic>
        <p:nvPicPr>
          <p:cNvPr id="6" name="Picture 5">
            <a:extLst>
              <a:ext uri="{FF2B5EF4-FFF2-40B4-BE49-F238E27FC236}">
                <a16:creationId xmlns:a16="http://schemas.microsoft.com/office/drawing/2014/main" id="{5A998B24-2B06-42F2-F132-70F57E06713D}"/>
              </a:ext>
            </a:extLst>
          </p:cNvPr>
          <p:cNvPicPr>
            <a:picLocks noChangeAspect="1"/>
          </p:cNvPicPr>
          <p:nvPr/>
        </p:nvPicPr>
        <p:blipFill>
          <a:blip r:embed="rId2"/>
          <a:stretch>
            <a:fillRect/>
          </a:stretch>
        </p:blipFill>
        <p:spPr>
          <a:xfrm>
            <a:off x="258555" y="711515"/>
            <a:ext cx="4426958" cy="3392739"/>
          </a:xfrm>
          <a:prstGeom prst="rect">
            <a:avLst/>
          </a:prstGeom>
        </p:spPr>
      </p:pic>
    </p:spTree>
    <p:extLst>
      <p:ext uri="{BB962C8B-B14F-4D97-AF65-F5344CB8AC3E}">
        <p14:creationId xmlns:p14="http://schemas.microsoft.com/office/powerpoint/2010/main" val="2187397933"/>
      </p:ext>
    </p:extLst>
  </p:cSld>
  <p:clrMapOvr>
    <a:masterClrMapping/>
  </p:clrMapOvr>
</p:sld>
</file>

<file path=ppt/theme/theme1.xml><?xml version="1.0" encoding="utf-8"?>
<a:theme xmlns:a="http://schemas.openxmlformats.org/drawingml/2006/main" name="Executive Summary of Marketing Plan by Slidesgo">
  <a:themeElements>
    <a:clrScheme name="Simple Light">
      <a:dk1>
        <a:srgbClr val="586847"/>
      </a:dk1>
      <a:lt1>
        <a:srgbClr val="FCFCFC"/>
      </a:lt1>
      <a:dk2>
        <a:srgbClr val="F3ECE6"/>
      </a:dk2>
      <a:lt2>
        <a:srgbClr val="B4ACA2"/>
      </a:lt2>
      <a:accent1>
        <a:srgbClr val="475735"/>
      </a:accent1>
      <a:accent2>
        <a:srgbClr val="303A24"/>
      </a:accent2>
      <a:accent3>
        <a:srgbClr val="FFFFFF"/>
      </a:accent3>
      <a:accent4>
        <a:srgbClr val="FFFFFF"/>
      </a:accent4>
      <a:accent5>
        <a:srgbClr val="FFFFFF"/>
      </a:accent5>
      <a:accent6>
        <a:srgbClr val="FFFFFF"/>
      </a:accent6>
      <a:hlink>
        <a:srgbClr val="5868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576</Words>
  <Application>Microsoft Office PowerPoint</Application>
  <PresentationFormat>On-screen Show (16:9)</PresentationFormat>
  <Paragraphs>54</Paragraphs>
  <Slides>36</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Noto Serif Ethiopic</vt:lpstr>
      <vt:lpstr>Akatab</vt:lpstr>
      <vt:lpstr>Proxima Nova</vt:lpstr>
      <vt:lpstr>Arial</vt:lpstr>
      <vt:lpstr>Bebas Neue</vt:lpstr>
      <vt:lpstr>Executive Summary of Marketing Plan by Slidesgo</vt:lpstr>
      <vt:lpstr>Slidesgo Final Pages</vt:lpstr>
      <vt:lpstr>CASE STUDY-TELECOMMUNICATION INDUSTRY</vt:lpstr>
      <vt:lpstr>PREPARED BY:</vt:lpstr>
      <vt:lpstr>INTRODUCTION</vt:lpstr>
      <vt:lpstr>PROJECT OVERVIEW</vt:lpstr>
      <vt:lpstr>PowerPoint Presentation</vt:lpstr>
      <vt:lpstr>DATA MANIPULATION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 of the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MODEL BUILDING USING  K-MEANS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STUDY-TELECOMMUNICATION INDUSTRY</dc:title>
  <dc:creator>Dell</dc:creator>
  <cp:lastModifiedBy>Subhasree Parida</cp:lastModifiedBy>
  <cp:revision>7</cp:revision>
  <dcterms:modified xsi:type="dcterms:W3CDTF">2023-08-08T01:20:03Z</dcterms:modified>
</cp:coreProperties>
</file>